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69" r:id="rId3"/>
    <p:sldId id="377" r:id="rId4"/>
    <p:sldId id="361" r:id="rId5"/>
    <p:sldId id="373" r:id="rId6"/>
    <p:sldId id="374" r:id="rId7"/>
    <p:sldId id="375" r:id="rId8"/>
    <p:sldId id="376" r:id="rId9"/>
    <p:sldId id="359" r:id="rId10"/>
    <p:sldId id="360" r:id="rId11"/>
    <p:sldId id="363" r:id="rId12"/>
    <p:sldId id="327" r:id="rId13"/>
    <p:sldId id="370" r:id="rId14"/>
    <p:sldId id="328" r:id="rId15"/>
    <p:sldId id="371" r:id="rId16"/>
    <p:sldId id="372" r:id="rId17"/>
    <p:sldId id="364" r:id="rId18"/>
    <p:sldId id="349" r:id="rId19"/>
    <p:sldId id="298" r:id="rId20"/>
    <p:sldId id="368" r:id="rId21"/>
    <p:sldId id="386" r:id="rId22"/>
    <p:sldId id="330" r:id="rId23"/>
    <p:sldId id="365" r:id="rId24"/>
    <p:sldId id="380" r:id="rId25"/>
    <p:sldId id="378" r:id="rId26"/>
    <p:sldId id="379" r:id="rId27"/>
    <p:sldId id="384" r:id="rId28"/>
    <p:sldId id="385" r:id="rId29"/>
    <p:sldId id="367" r:id="rId30"/>
    <p:sldId id="355" r:id="rId31"/>
    <p:sldId id="329" r:id="rId32"/>
    <p:sldId id="362" r:id="rId33"/>
    <p:sldId id="342"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Intro" id="{C480BA2A-22C4-D945-A45C-6C71BF93F9D5}">
          <p14:sldIdLst>
            <p14:sldId id="256"/>
            <p14:sldId id="369"/>
            <p14:sldId id="377"/>
            <p14:sldId id="361"/>
          </p14:sldIdLst>
        </p14:section>
        <p14:section name="In A Nutshell" id="{375BB623-D61E-7843-8E51-43CC809CB298}">
          <p14:sldIdLst>
            <p14:sldId id="373"/>
            <p14:sldId id="374"/>
            <p14:sldId id="375"/>
            <p14:sldId id="376"/>
          </p14:sldIdLst>
        </p14:section>
        <p14:section name="The Big Picture" id="{3ACA707B-03CB-E04D-B57C-87B91AA5D801}">
          <p14:sldIdLst>
            <p14:sldId id="359"/>
            <p14:sldId id="360"/>
          </p14:sldIdLst>
        </p14:section>
        <p14:section name="Modern Data Strategy" id="{F7A97E81-5DE9-6149-9B88-1A566C519DAB}">
          <p14:sldIdLst>
            <p14:sldId id="363"/>
            <p14:sldId id="327"/>
            <p14:sldId id="370"/>
            <p14:sldId id="328"/>
            <p14:sldId id="371"/>
            <p14:sldId id="372"/>
          </p14:sldIdLst>
        </p14:section>
        <p14:section name="What's Modern" id="{6232262E-EE6A-EA49-942B-2CE11C8C470A}">
          <p14:sldIdLst>
            <p14:sldId id="364"/>
            <p14:sldId id="349"/>
            <p14:sldId id="298"/>
            <p14:sldId id="368"/>
            <p14:sldId id="386"/>
            <p14:sldId id="330"/>
          </p14:sldIdLst>
        </p14:section>
        <p14:section name="The Process" id="{04EF6373-D1FB-A448-9CD9-C4F01F94DA03}">
          <p14:sldIdLst>
            <p14:sldId id="365"/>
            <p14:sldId id="380"/>
            <p14:sldId id="378"/>
            <p14:sldId id="379"/>
            <p14:sldId id="384"/>
            <p14:sldId id="385"/>
          </p14:sldIdLst>
        </p14:section>
        <p14:section name="Organizational Change" id="{903E9C6A-EE01-7E48-8F3A-CE9342A1F70F}">
          <p14:sldIdLst>
            <p14:sldId id="367"/>
            <p14:sldId id="355"/>
            <p14:sldId id="329"/>
            <p14:sldId id="362"/>
            <p14:sldId id="342"/>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W. Kurth" initials="SW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1D32"/>
    <a:srgbClr val="26C5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99" autoAdjust="0"/>
    <p:restoredTop sz="94796" autoAdjust="0"/>
  </p:normalViewPr>
  <p:slideViewPr>
    <p:cSldViewPr snapToGrid="0" snapToObjects="1">
      <p:cViewPr varScale="1">
        <p:scale>
          <a:sx n="134" d="100"/>
          <a:sy n="134" d="100"/>
        </p:scale>
        <p:origin x="-488" y="-96"/>
      </p:cViewPr>
      <p:guideLst>
        <p:guide orient="horz" pos="1620"/>
        <p:guide pos="2880"/>
      </p:guideLst>
    </p:cSldViewPr>
  </p:slideViewPr>
  <p:outlineViewPr>
    <p:cViewPr>
      <p:scale>
        <a:sx n="33" d="100"/>
        <a:sy n="33" d="100"/>
      </p:scale>
      <p:origin x="0" y="4640"/>
    </p:cViewPr>
  </p:outlineViewPr>
  <p:notesTextViewPr>
    <p:cViewPr>
      <p:scale>
        <a:sx n="100" d="100"/>
        <a:sy n="100" d="100"/>
      </p:scale>
      <p:origin x="0" y="0"/>
    </p:cViewPr>
  </p:notesTextViewPr>
  <p:sorterViewPr>
    <p:cViewPr varScale="1">
      <p:scale>
        <a:sx n="1" d="1"/>
        <a:sy n="1" d="1"/>
      </p:scale>
      <p:origin x="0" y="-3984"/>
    </p:cViewPr>
  </p:sorterViewPr>
  <p:notesViewPr>
    <p:cSldViewPr snapToGrid="0" snapToObjects="1">
      <p:cViewPr varScale="1">
        <p:scale>
          <a:sx n="65" d="100"/>
          <a:sy n="65" d="100"/>
        </p:scale>
        <p:origin x="2270" y="53"/>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B41BC-5C35-F74E-B4ED-B117AE115CDD}" type="datetimeFigureOut">
              <a:rPr lang="en-US" smtClean="0"/>
              <a:t>5/3/15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921703-53E2-7B49-97C0-D9EABD1A0168}" type="slidenum">
              <a:rPr lang="en-US" smtClean="0"/>
              <a:t>‹#›</a:t>
            </a:fld>
            <a:endParaRPr lang="en-US" dirty="0"/>
          </a:p>
        </p:txBody>
      </p:sp>
    </p:spTree>
    <p:extLst>
      <p:ext uri="{BB962C8B-B14F-4D97-AF65-F5344CB8AC3E}">
        <p14:creationId xmlns:p14="http://schemas.microsoft.com/office/powerpoint/2010/main" val="31084412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21703-53E2-7B49-97C0-D9EABD1A0168}" type="slidenum">
              <a:rPr lang="en-US" smtClean="0"/>
              <a:t>1</a:t>
            </a:fld>
            <a:endParaRPr lang="en-US" dirty="0"/>
          </a:p>
        </p:txBody>
      </p:sp>
    </p:spTree>
    <p:extLst>
      <p:ext uri="{BB962C8B-B14F-4D97-AF65-F5344CB8AC3E}">
        <p14:creationId xmlns:p14="http://schemas.microsoft.com/office/powerpoint/2010/main" val="396343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kern="1200" dirty="0" smtClean="0">
                <a:solidFill>
                  <a:schemeClr val="tx1"/>
                </a:solidFill>
                <a:effectLst/>
                <a:latin typeface="+mn-lt"/>
                <a:ea typeface="+mn-ea"/>
                <a:cs typeface="+mn-cs"/>
              </a:rPr>
              <a:t>As part of our</a:t>
            </a:r>
            <a:r>
              <a:rPr lang="en-US" sz="1200" b="0" u="none" kern="1200" baseline="0" dirty="0" smtClean="0">
                <a:solidFill>
                  <a:schemeClr val="tx1"/>
                </a:solidFill>
                <a:effectLst/>
                <a:latin typeface="+mn-lt"/>
                <a:ea typeface="+mn-ea"/>
                <a:cs typeface="+mn-cs"/>
              </a:rPr>
              <a:t> analysis, we have ways of visualizing some of the complex, multi-dimensional information necessary to understand your business</a:t>
            </a:r>
          </a:p>
          <a:p>
            <a:r>
              <a:rPr lang="en-US" sz="1200" b="0" u="none" kern="1200" baseline="0" dirty="0" smtClean="0">
                <a:solidFill>
                  <a:schemeClr val="tx1"/>
                </a:solidFill>
                <a:effectLst/>
                <a:latin typeface="+mn-lt"/>
                <a:ea typeface="+mn-ea"/>
                <a:cs typeface="+mn-cs"/>
              </a:rPr>
              <a:t>For instance, Gap Analysis on your data requirements along different dimensions (latency, frequency, breadth, depth)</a:t>
            </a:r>
          </a:p>
          <a:p>
            <a:r>
              <a:rPr lang="en-US" sz="1200" b="0" u="none" kern="1200" baseline="0" dirty="0" smtClean="0">
                <a:solidFill>
                  <a:schemeClr val="tx1"/>
                </a:solidFill>
                <a:effectLst/>
                <a:latin typeface="+mn-lt"/>
                <a:ea typeface="+mn-ea"/>
                <a:cs typeface="+mn-cs"/>
              </a:rPr>
              <a:t>Look at your various sources of data – compare to your business objectives</a:t>
            </a:r>
          </a:p>
          <a:p>
            <a:endParaRPr lang="en-US" sz="1200" b="0" u="none" kern="1200" baseline="0" dirty="0" smtClean="0">
              <a:solidFill>
                <a:schemeClr val="tx1"/>
              </a:solidFill>
              <a:effectLst/>
              <a:latin typeface="+mn-lt"/>
              <a:ea typeface="+mn-ea"/>
              <a:cs typeface="+mn-cs"/>
            </a:endParaRPr>
          </a:p>
          <a:p>
            <a:r>
              <a:rPr lang="en-US" sz="1200" b="0" u="none" kern="1200" baseline="0" dirty="0" smtClean="0">
                <a:solidFill>
                  <a:schemeClr val="tx1"/>
                </a:solidFill>
                <a:effectLst/>
                <a:latin typeface="+mn-lt"/>
                <a:ea typeface="+mn-ea"/>
                <a:cs typeface="+mn-cs"/>
              </a:rPr>
              <a:t>Read this in many different ways to spot trends – box-by-box, row-by-row, column-by-column</a:t>
            </a:r>
          </a:p>
          <a:p>
            <a:pPr marL="171450" indent="-171450">
              <a:buFontTx/>
              <a:buChar char="-"/>
            </a:pPr>
            <a:r>
              <a:rPr lang="en-US" sz="1200" b="0" u="none" kern="1200" baseline="0" dirty="0" smtClean="0">
                <a:solidFill>
                  <a:schemeClr val="tx1"/>
                </a:solidFill>
                <a:effectLst/>
                <a:latin typeface="+mn-lt"/>
                <a:ea typeface="+mn-ea"/>
                <a:cs typeface="+mn-cs"/>
              </a:rPr>
              <a:t>box-by-box (e.g., you have a latency issue with customer data on your VIPs)</a:t>
            </a:r>
          </a:p>
          <a:p>
            <a:pPr marL="171450" indent="-171450">
              <a:buFontTx/>
              <a:buChar char="-"/>
            </a:pPr>
            <a:r>
              <a:rPr lang="en-US" sz="1200" b="0" u="none" kern="1200" baseline="0" dirty="0" smtClean="0">
                <a:solidFill>
                  <a:schemeClr val="tx1"/>
                </a:solidFill>
                <a:effectLst/>
                <a:latin typeface="+mn-lt"/>
                <a:ea typeface="+mn-ea"/>
                <a:cs typeface="+mn-cs"/>
              </a:rPr>
              <a:t>Row-by-row (e.g., with the exception of VIPs, you don’t have data broad or deep enough to accomplish most of your objectives)</a:t>
            </a:r>
          </a:p>
          <a:p>
            <a:pPr marL="171450" indent="-171450">
              <a:buFontTx/>
              <a:buChar char="-"/>
            </a:pPr>
            <a:r>
              <a:rPr lang="en-US" sz="1200" b="0" u="none" kern="1200" baseline="0" dirty="0" smtClean="0">
                <a:solidFill>
                  <a:schemeClr val="tx1"/>
                </a:solidFill>
                <a:effectLst/>
                <a:latin typeface="+mn-lt"/>
                <a:ea typeface="+mn-ea"/>
                <a:cs typeface="+mn-cs"/>
              </a:rPr>
              <a:t>Column-by-column (e.g., you want real-time product recommendations, but you perhaps batch processes are creating data latency problems that prevent you from doing that)</a:t>
            </a:r>
            <a:endParaRPr lang="en-US" sz="1200" b="0" u="none" kern="1200" dirty="0" smtClean="0">
              <a:solidFill>
                <a:schemeClr val="tx1"/>
              </a:solidFill>
              <a:effectLst/>
              <a:latin typeface="+mn-lt"/>
              <a:ea typeface="+mn-ea"/>
              <a:cs typeface="+mn-cs"/>
            </a:endParaRPr>
          </a:p>
          <a:p>
            <a:endParaRPr lang="en-US" sz="1200" b="1" u="sng" kern="1200" dirty="0" smtClean="0">
              <a:solidFill>
                <a:schemeClr val="tx1"/>
              </a:solidFill>
              <a:effectLst/>
              <a:latin typeface="+mn-lt"/>
              <a:ea typeface="+mn-ea"/>
              <a:cs typeface="+mn-cs"/>
            </a:endParaRPr>
          </a:p>
          <a:p>
            <a:endParaRPr lang="en-US" sz="1200" b="1" u="sng" kern="1200" dirty="0" smtClean="0">
              <a:solidFill>
                <a:schemeClr val="tx1"/>
              </a:solidFill>
              <a:effectLst/>
              <a:latin typeface="+mn-lt"/>
              <a:ea typeface="+mn-ea"/>
              <a:cs typeface="+mn-cs"/>
            </a:endParaRPr>
          </a:p>
          <a:p>
            <a:endParaRPr lang="en-US" sz="1200" b="1" u="sng" kern="1200" dirty="0" smtClean="0">
              <a:solidFill>
                <a:schemeClr val="tx1"/>
              </a:solidFill>
              <a:effectLst/>
              <a:latin typeface="+mn-lt"/>
              <a:ea typeface="+mn-ea"/>
              <a:cs typeface="+mn-cs"/>
            </a:endParaRPr>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Information Categories: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Customer</a:t>
            </a:r>
            <a:r>
              <a:rPr lang="en-US" sz="1200" kern="1200" dirty="0" smtClean="0">
                <a:solidFill>
                  <a:schemeClr val="tx1"/>
                </a:solidFill>
                <a:effectLst/>
                <a:latin typeface="+mn-lt"/>
                <a:ea typeface="+mn-ea"/>
                <a:cs typeface="+mn-cs"/>
              </a:rPr>
              <a:t>: Data coming from the customer directly.</a:t>
            </a:r>
          </a:p>
          <a:p>
            <a:pPr lvl="0"/>
            <a:r>
              <a:rPr lang="en-US" sz="1200" kern="1200" dirty="0" smtClean="0">
                <a:solidFill>
                  <a:schemeClr val="tx1"/>
                </a:solidFill>
                <a:effectLst/>
                <a:latin typeface="+mn-lt"/>
                <a:ea typeface="+mn-ea"/>
                <a:cs typeface="+mn-cs"/>
              </a:rPr>
              <a:t>Surveys, Voluntary feedback (via email, phone calls, etc.),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Customer service call logs, Customer profile/account,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Explicit ratings on products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Product</a:t>
            </a:r>
            <a:r>
              <a:rPr lang="en-US" sz="1200" kern="1200" dirty="0" smtClean="0">
                <a:solidFill>
                  <a:schemeClr val="tx1"/>
                </a:solidFill>
                <a:effectLst/>
                <a:latin typeface="+mn-lt"/>
                <a:ea typeface="+mn-ea"/>
                <a:cs typeface="+mn-cs"/>
              </a:rPr>
              <a:t>: Data coming from the product. Depending on how the product is defined, this could be data coming from partners and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-parties. </a:t>
            </a:r>
          </a:p>
          <a:p>
            <a:pPr lvl="0"/>
            <a:r>
              <a:rPr lang="en-US" sz="1200" kern="1200" dirty="0" smtClean="0">
                <a:solidFill>
                  <a:schemeClr val="tx1"/>
                </a:solidFill>
                <a:effectLst/>
                <a:latin typeface="+mn-lt"/>
                <a:ea typeface="+mn-ea"/>
                <a:cs typeface="+mn-cs"/>
              </a:rPr>
              <a:t>Metadata about the product, Performance-related information/logs (ex: if the product is an app, information on when the app is down)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Internal:</a:t>
            </a:r>
            <a:r>
              <a:rPr lang="en-US" sz="1200" kern="1200" dirty="0" smtClean="0">
                <a:solidFill>
                  <a:schemeClr val="tx1"/>
                </a:solidFill>
                <a:effectLst/>
                <a:latin typeface="+mn-lt"/>
                <a:ea typeface="+mn-ea"/>
                <a:cs typeface="+mn-cs"/>
              </a:rPr>
              <a:t> Data owned and/or derived internally.  </a:t>
            </a:r>
          </a:p>
          <a:p>
            <a:pPr lvl="0"/>
            <a:r>
              <a:rPr lang="en-US" sz="1200" kern="1200" dirty="0" smtClean="0">
                <a:solidFill>
                  <a:schemeClr val="tx1"/>
                </a:solidFill>
                <a:effectLst/>
                <a:latin typeface="+mn-lt"/>
                <a:ea typeface="+mn-ea"/>
                <a:cs typeface="+mn-cs"/>
              </a:rPr>
              <a:t>Transaction information, Success metrics and KPIs, Customer usage logs</a:t>
            </a: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How to read the chart</a:t>
            </a:r>
            <a:endParaRPr lang="en-US"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Box by box</a:t>
            </a:r>
            <a:r>
              <a:rPr lang="en-US" sz="1200" kern="1200" dirty="0" smtClean="0">
                <a:solidFill>
                  <a:schemeClr val="tx1"/>
                </a:solidFill>
                <a:effectLst/>
                <a:latin typeface="+mn-lt"/>
                <a:ea typeface="+mn-ea"/>
                <a:cs typeface="+mn-cs"/>
              </a:rPr>
              <a:t>: illustrates the gap in one data requirement for one information category related to one objective – example: gap in data requirement for “depth” from customer information for the objective “Increase customer loyalty” – This is because not enough information is collected from the customer over time to measure </a:t>
            </a:r>
            <a:r>
              <a:rPr lang="en-US" sz="1200" i="1" kern="1200" dirty="0" smtClean="0">
                <a:solidFill>
                  <a:schemeClr val="tx1"/>
                </a:solidFill>
                <a:effectLst/>
                <a:latin typeface="+mn-lt"/>
                <a:ea typeface="+mn-ea"/>
                <a:cs typeface="+mn-cs"/>
              </a:rPr>
              <a:t>loyalty</a:t>
            </a:r>
            <a:r>
              <a:rPr lang="en-US" sz="1200" kern="1200" dirty="0" smtClean="0">
                <a:solidFill>
                  <a:schemeClr val="tx1"/>
                </a:solidFill>
                <a:effectLst/>
                <a:latin typeface="+mn-lt"/>
                <a:ea typeface="+mn-ea"/>
                <a:cs typeface="+mn-cs"/>
              </a:rPr>
              <a:t>.</a:t>
            </a:r>
          </a:p>
          <a:p>
            <a:pPr lvl="0"/>
            <a:r>
              <a:rPr lang="en-US" sz="1200" b="1" kern="1200" dirty="0" smtClean="0">
                <a:solidFill>
                  <a:schemeClr val="tx1"/>
                </a:solidFill>
                <a:effectLst/>
                <a:latin typeface="+mn-lt"/>
                <a:ea typeface="+mn-ea"/>
                <a:cs typeface="+mn-cs"/>
              </a:rPr>
              <a:t>Column by column</a:t>
            </a:r>
            <a:r>
              <a:rPr lang="en-US" sz="1200" kern="1200" dirty="0" smtClean="0">
                <a:solidFill>
                  <a:schemeClr val="tx1"/>
                </a:solidFill>
                <a:effectLst/>
                <a:latin typeface="+mn-lt"/>
                <a:ea typeface="+mn-ea"/>
                <a:cs typeface="+mn-cs"/>
              </a:rPr>
              <a:t>: illustrates the impact gaps in data requirements have on one business objective. For example, the business objective for “build product recommendations” does not meet the requirement for “latency” for any category of information sources. Product recommendations are a real-time application that require near immediate data collection. </a:t>
            </a:r>
          </a:p>
          <a:p>
            <a:pPr lvl="0"/>
            <a:r>
              <a:rPr lang="en-US" sz="1200" b="1" kern="1200" dirty="0" smtClean="0">
                <a:solidFill>
                  <a:schemeClr val="tx1"/>
                </a:solidFill>
                <a:effectLst/>
                <a:latin typeface="+mn-lt"/>
                <a:ea typeface="+mn-ea"/>
                <a:cs typeface="+mn-cs"/>
              </a:rPr>
              <a:t>Row by row</a:t>
            </a:r>
            <a:r>
              <a:rPr lang="en-US" sz="1200" kern="1200" dirty="0" smtClean="0">
                <a:solidFill>
                  <a:schemeClr val="tx1"/>
                </a:solidFill>
                <a:effectLst/>
                <a:latin typeface="+mn-lt"/>
                <a:ea typeface="+mn-ea"/>
                <a:cs typeface="+mn-cs"/>
              </a:rPr>
              <a:t>: illustrates the opportunity closing the gaps in data requirements for one data source has across the business objectives. “Product” data is collect on an inconsistent basis. Each product sends information at a different frequency. Collecting product information on a consistent and more frequent manner will close the gaps in frequency across almost all business objectives. </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9F0968C-2B64-7045-BD47-8E9ACF18B6D6}" type="slidenum">
              <a:rPr lang="en-US" smtClean="0"/>
              <a:t>25</a:t>
            </a:fld>
            <a:endParaRPr lang="en-US"/>
          </a:p>
        </p:txBody>
      </p:sp>
    </p:spTree>
    <p:extLst>
      <p:ext uri="{BB962C8B-B14F-4D97-AF65-F5344CB8AC3E}">
        <p14:creationId xmlns:p14="http://schemas.microsoft.com/office/powerpoint/2010/main" val="35529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Recall: Goal is to map business objectives to series of repeatable</a:t>
            </a:r>
            <a:r>
              <a:rPr lang="en-US" sz="1200" baseline="0" dirty="0" smtClean="0">
                <a:solidFill>
                  <a:schemeClr val="bg1"/>
                </a:solidFill>
              </a:rPr>
              <a:t> technical workloads</a:t>
            </a:r>
            <a:endParaRPr lang="en-US" sz="1200" dirty="0" smtClean="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Identify</a:t>
            </a:r>
            <a:r>
              <a:rPr lang="en-US" sz="1200" baseline="0" dirty="0" smtClean="0">
                <a:solidFill>
                  <a:schemeClr val="bg1"/>
                </a:solidFill>
              </a:rPr>
              <a:t> w</a:t>
            </a:r>
            <a:r>
              <a:rPr lang="en-US" sz="1200" dirty="0" smtClean="0">
                <a:solidFill>
                  <a:schemeClr val="bg1"/>
                </a:solidFill>
              </a:rPr>
              <a:t>hat Technical Capabilities are Most Critical to Strategic Ambitions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From</a:t>
            </a:r>
            <a:r>
              <a:rPr lang="en-US" sz="1200" baseline="0" dirty="0" smtClean="0">
                <a:solidFill>
                  <a:schemeClr val="bg1"/>
                </a:solidFill>
              </a:rPr>
              <a:t> these we can extract your horizons of development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Columns: list of objectives, sorted by priority as determined by your leaders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Rows: list of workloads, sorted by value (# and priority of use cases they impact)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Use cases: bars near the left show # of use cases per workload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Analysis allows us to look at groupings that emerge, shown in different colors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E.g., upper left dark blue region shows the most important technical capabilities, applied to the most important objectives</a:t>
            </a:r>
            <a:endParaRPr lang="en-US" sz="1200" dirty="0" smtClean="0">
              <a:solidFill>
                <a:schemeClr val="bg1"/>
              </a:solidFill>
            </a:endParaRPr>
          </a:p>
        </p:txBody>
      </p:sp>
      <p:sp>
        <p:nvSpPr>
          <p:cNvPr id="4" name="Slide Number Placeholder 3"/>
          <p:cNvSpPr>
            <a:spLocks noGrp="1"/>
          </p:cNvSpPr>
          <p:nvPr>
            <p:ph type="sldNum" sz="quarter" idx="10"/>
          </p:nvPr>
        </p:nvSpPr>
        <p:spPr/>
        <p:txBody>
          <a:bodyPr/>
          <a:lstStyle/>
          <a:p>
            <a:fld id="{D9F0968C-2B64-7045-BD47-8E9ACF18B6D6}" type="slidenum">
              <a:rPr lang="en-US" smtClean="0"/>
              <a:t>26</a:t>
            </a:fld>
            <a:endParaRPr lang="en-US"/>
          </a:p>
        </p:txBody>
      </p:sp>
    </p:spTree>
    <p:extLst>
      <p:ext uri="{BB962C8B-B14F-4D97-AF65-F5344CB8AC3E}">
        <p14:creationId xmlns:p14="http://schemas.microsoft.com/office/powerpoint/2010/main" val="35529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21703-53E2-7B49-97C0-D9EABD1A0168}" type="slidenum">
              <a:rPr lang="en-US" smtClean="0"/>
              <a:t>31</a:t>
            </a:fld>
            <a:endParaRPr lang="en-US" dirty="0"/>
          </a:p>
        </p:txBody>
      </p:sp>
    </p:spTree>
    <p:extLst>
      <p:ext uri="{BB962C8B-B14F-4D97-AF65-F5344CB8AC3E}">
        <p14:creationId xmlns:p14="http://schemas.microsoft.com/office/powerpoint/2010/main" val="369922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21703-53E2-7B49-97C0-D9EABD1A0168}" type="slidenum">
              <a:rPr lang="en-US" smtClean="0"/>
              <a:t>2</a:t>
            </a:fld>
            <a:endParaRPr lang="en-US" dirty="0"/>
          </a:p>
        </p:txBody>
      </p:sp>
    </p:spTree>
    <p:extLst>
      <p:ext uri="{BB962C8B-B14F-4D97-AF65-F5344CB8AC3E}">
        <p14:creationId xmlns:p14="http://schemas.microsoft.com/office/powerpoint/2010/main" val="371893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21703-53E2-7B49-97C0-D9EABD1A0168}" type="slidenum">
              <a:rPr lang="en-US" smtClean="0"/>
              <a:t>5</a:t>
            </a:fld>
            <a:endParaRPr lang="en-US" dirty="0"/>
          </a:p>
        </p:txBody>
      </p:sp>
    </p:spTree>
    <p:extLst>
      <p:ext uri="{BB962C8B-B14F-4D97-AF65-F5344CB8AC3E}">
        <p14:creationId xmlns:p14="http://schemas.microsoft.com/office/powerpoint/2010/main" val="35821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Fundamentally believe</a:t>
            </a:r>
            <a:r>
              <a:rPr lang="en-US" baseline="0" dirty="0" smtClean="0"/>
              <a:t> that value from data strategy is a from blending business and technology</a:t>
            </a:r>
          </a:p>
          <a:p>
            <a:r>
              <a:rPr lang="en-US" baseline="0" dirty="0" smtClean="0"/>
              <a:t>If the linkage between the two isn’t clear – it’s time to revisit your approach to data</a:t>
            </a:r>
            <a:endParaRPr lang="en-US" dirty="0" smtClean="0"/>
          </a:p>
          <a:p>
            <a:endParaRPr lang="en-US" dirty="0"/>
          </a:p>
        </p:txBody>
      </p:sp>
      <p:sp>
        <p:nvSpPr>
          <p:cNvPr id="4" name="Slide Number Placeholder 3"/>
          <p:cNvSpPr>
            <a:spLocks noGrp="1"/>
          </p:cNvSpPr>
          <p:nvPr>
            <p:ph type="sldNum" sz="quarter" idx="10"/>
          </p:nvPr>
        </p:nvSpPr>
        <p:spPr/>
        <p:txBody>
          <a:bodyPr/>
          <a:lstStyle/>
          <a:p>
            <a:fld id="{7A921703-53E2-7B49-97C0-D9EABD1A0168}" type="slidenum">
              <a:rPr lang="en-US" smtClean="0"/>
              <a:t>7</a:t>
            </a:fld>
            <a:endParaRPr lang="en-US" dirty="0"/>
          </a:p>
        </p:txBody>
      </p:sp>
    </p:spTree>
    <p:extLst>
      <p:ext uri="{BB962C8B-B14F-4D97-AF65-F5344CB8AC3E}">
        <p14:creationId xmlns:p14="http://schemas.microsoft.com/office/powerpoint/2010/main" val="406871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B82BC18-EE30-D54A-8F76-308ABD9ECBC5}" type="slidenum">
              <a:rPr lang="en-US" smtClean="0"/>
              <a:t>15</a:t>
            </a:fld>
            <a:endParaRPr lang="en-US"/>
          </a:p>
        </p:txBody>
      </p:sp>
    </p:spTree>
    <p:extLst>
      <p:ext uri="{BB962C8B-B14F-4D97-AF65-F5344CB8AC3E}">
        <p14:creationId xmlns:p14="http://schemas.microsoft.com/office/powerpoint/2010/main" val="3163252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of any new data strategy begins with the business</a:t>
            </a:r>
          </a:p>
          <a:p>
            <a:r>
              <a:rPr lang="en-US" dirty="0" smtClean="0"/>
              <a:t>What’s driving your business? (e.g., enter a new market, grow a business, optimize operations)</a:t>
            </a:r>
          </a:p>
          <a:p>
            <a:r>
              <a:rPr lang="en-US" dirty="0" smtClean="0"/>
              <a:t>These are the true goals</a:t>
            </a:r>
            <a:r>
              <a:rPr lang="en-US" baseline="0" dirty="0" smtClean="0"/>
              <a:t> of your strategy and data is the means to that end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EXAMPLE: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Connect with pet parents in a personalized way</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Grow most valuable customers</a:t>
            </a:r>
            <a:endParaRPr lang="en-US" b="1" dirty="0" smtClean="0"/>
          </a:p>
          <a:p>
            <a:endParaRPr lang="en-US" dirty="0" smtClean="0"/>
          </a:p>
          <a:p>
            <a:r>
              <a:rPr lang="en-US" dirty="0" smtClean="0"/>
              <a:t>From there we have to start breaking it down</a:t>
            </a:r>
          </a:p>
          <a:p>
            <a:r>
              <a:rPr lang="en-US" dirty="0" smtClean="0"/>
              <a:t>Make the leap from strategy to tactics - *how* will you achieve your aspirations? (e.g., predict demand in a region, personalize customer experience, automate a business process)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Expand your imagination – think beyond</a:t>
            </a:r>
            <a:r>
              <a:rPr lang="en-US" baseline="0" dirty="0" smtClean="0"/>
              <a:t> just how you’re using data today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Yes – you’re bound by the art of the possible, but at this stage you’re really looking for are the problems the business needs to solve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EXAMPLE: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Capture and use customer and pet data</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Deliver personalized recommendations and marketing offers based on prior purchases, preferences, and unique needs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Track and share real-time store inventory</a:t>
            </a:r>
            <a:endParaRPr lang="en-US" b="1"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smtClean="0"/>
              <a:t>Some of these imperatives and objectives will be addressable with data – others will not</a:t>
            </a:r>
            <a:endParaRPr lang="en-US" smtClean="0"/>
          </a:p>
          <a:p>
            <a:endParaRPr lang="en-US" dirty="0" smtClean="0"/>
          </a:p>
          <a:p>
            <a:r>
              <a:rPr lang="en-US" dirty="0" smtClean="0"/>
              <a:t>Working together is absolutely required </a:t>
            </a:r>
          </a:p>
          <a:p>
            <a:r>
              <a:rPr lang="en-US" dirty="0" smtClean="0"/>
              <a:t>Common consensus</a:t>
            </a:r>
            <a:r>
              <a:rPr lang="en-US" baseline="0" dirty="0" smtClean="0"/>
              <a:t> on the drivers, the priorities, the basis for the strategy is essential</a:t>
            </a:r>
          </a:p>
          <a:p>
            <a:r>
              <a:rPr lang="en-US" baseline="0" dirty="0" smtClean="0"/>
              <a:t>Shared creation = sense of shared ownership</a:t>
            </a:r>
          </a:p>
          <a:p>
            <a:r>
              <a:rPr lang="en-US" baseline="0" dirty="0" smtClean="0"/>
              <a:t>We’ve found: having these conversations together leads to a-ha moments</a:t>
            </a:r>
          </a:p>
          <a:p>
            <a:r>
              <a:rPr lang="en-US" baseline="0" dirty="0" smtClean="0"/>
              <a:t>Often times the first time the two groups are coming together to have these types of conversations</a:t>
            </a:r>
          </a:p>
          <a:p>
            <a:endParaRPr lang="en-US" dirty="0" smtClean="0"/>
          </a:p>
          <a:p>
            <a:r>
              <a:rPr lang="en-US" dirty="0" smtClean="0"/>
              <a:t>???INTERACTION: HOW EASY IS IT TO CROSS THE AISLES IN YOUR ORGANIZATION?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A921703-53E2-7B49-97C0-D9EABD1A0168}" type="slidenum">
              <a:rPr lang="en-US" smtClean="0"/>
              <a:t>16</a:t>
            </a:fld>
            <a:endParaRPr lang="en-US" dirty="0"/>
          </a:p>
        </p:txBody>
      </p:sp>
    </p:spTree>
    <p:extLst>
      <p:ext uri="{BB962C8B-B14F-4D97-AF65-F5344CB8AC3E}">
        <p14:creationId xmlns:p14="http://schemas.microsoft.com/office/powerpoint/2010/main" val="3823273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21703-53E2-7B49-97C0-D9EABD1A0168}" type="slidenum">
              <a:rPr lang="en-US" smtClean="0"/>
              <a:t>19</a:t>
            </a:fld>
            <a:endParaRPr lang="en-US" dirty="0"/>
          </a:p>
        </p:txBody>
      </p:sp>
    </p:spTree>
    <p:extLst>
      <p:ext uri="{BB962C8B-B14F-4D97-AF65-F5344CB8AC3E}">
        <p14:creationId xmlns:p14="http://schemas.microsoft.com/office/powerpoint/2010/main" val="1887179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21703-53E2-7B49-97C0-D9EABD1A0168}" type="slidenum">
              <a:rPr lang="en-US" smtClean="0"/>
              <a:t>21</a:t>
            </a:fld>
            <a:endParaRPr lang="en-US" dirty="0"/>
          </a:p>
        </p:txBody>
      </p:sp>
    </p:spTree>
    <p:extLst>
      <p:ext uri="{BB962C8B-B14F-4D97-AF65-F5344CB8AC3E}">
        <p14:creationId xmlns:p14="http://schemas.microsoft.com/office/powerpoint/2010/main" val="3699229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21703-53E2-7B49-97C0-D9EABD1A0168}" type="slidenum">
              <a:rPr lang="en-US" smtClean="0"/>
              <a:t>22</a:t>
            </a:fld>
            <a:endParaRPr lang="en-US" dirty="0"/>
          </a:p>
        </p:txBody>
      </p:sp>
    </p:spTree>
    <p:extLst>
      <p:ext uri="{BB962C8B-B14F-4D97-AF65-F5344CB8AC3E}">
        <p14:creationId xmlns:p14="http://schemas.microsoft.com/office/powerpoint/2010/main" val="307538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e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e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e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5.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e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e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eg"/><Relationship Id="rId3"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e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mark_only.png"/>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4"/>
          <a:stretch/>
        </p:blipFill>
        <p:spPr>
          <a:xfrm>
            <a:off x="3871365" y="0"/>
            <a:ext cx="5272635" cy="3253071"/>
          </a:xfrm>
          <a:prstGeom prst="rect">
            <a:avLst/>
          </a:prstGeom>
        </p:spPr>
      </p:pic>
      <p:sp>
        <p:nvSpPr>
          <p:cNvPr id="2" name="Title 1"/>
          <p:cNvSpPr>
            <a:spLocks noGrp="1"/>
          </p:cNvSpPr>
          <p:nvPr>
            <p:ph type="ctrTitle" hasCustomPrompt="1"/>
          </p:nvPr>
        </p:nvSpPr>
        <p:spPr>
          <a:xfrm>
            <a:off x="2615257" y="3320395"/>
            <a:ext cx="5842943" cy="516758"/>
          </a:xfrm>
        </p:spPr>
        <p:txBody>
          <a:bodyPr anchor="t" anchorCtr="0">
            <a:noAutofit/>
          </a:bodyPr>
          <a:lstStyle>
            <a:lvl1pPr algn="r">
              <a:defRPr sz="2400" b="0">
                <a:solidFill>
                  <a:schemeClr val="accent3"/>
                </a:solidFill>
              </a:defRPr>
            </a:lvl1pPr>
          </a:lstStyle>
          <a:p>
            <a:r>
              <a:rPr lang="en-US" dirty="0" smtClean="0"/>
              <a:t>CLICK TO EDIT TITLE</a:t>
            </a:r>
            <a:endParaRPr lang="en-US" dirty="0"/>
          </a:p>
        </p:txBody>
      </p:sp>
      <p:sp>
        <p:nvSpPr>
          <p:cNvPr id="3" name="Subtitle 2"/>
          <p:cNvSpPr>
            <a:spLocks noGrp="1"/>
          </p:cNvSpPr>
          <p:nvPr>
            <p:ph type="subTitle" idx="1" hasCustomPrompt="1"/>
          </p:nvPr>
        </p:nvSpPr>
        <p:spPr>
          <a:xfrm>
            <a:off x="2615256" y="3843866"/>
            <a:ext cx="5842943" cy="1137177"/>
          </a:xfrm>
        </p:spPr>
        <p:txBody>
          <a:bodyPr>
            <a:noAutofit/>
          </a:bodyPr>
          <a:lstStyle>
            <a:lvl1pPr marL="0" indent="0" algn="r">
              <a:buNone/>
              <a:defRPr sz="2000">
                <a:solidFill>
                  <a:srgbClr val="26C5E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name and date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5729" y="1683896"/>
            <a:ext cx="7125744" cy="1561184"/>
          </a:xfrm>
          <a:prstGeom prst="rect">
            <a:avLst/>
          </a:prstGeom>
        </p:spPr>
      </p:pic>
    </p:spTree>
    <p:extLst>
      <p:ext uri="{BB962C8B-B14F-4D97-AF65-F5344CB8AC3E}">
        <p14:creationId xmlns:p14="http://schemas.microsoft.com/office/powerpoint/2010/main" val="3426592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t Page Custom 1">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0" y="0"/>
            <a:ext cx="9144000" cy="5143500"/>
          </a:xfrm>
        </p:spPr>
        <p:txBody>
          <a:bodyPr/>
          <a:lstStyle/>
          <a:p>
            <a:endParaRPr lang="en-US" dirty="0"/>
          </a:p>
        </p:txBody>
      </p:sp>
      <p:sp>
        <p:nvSpPr>
          <p:cNvPr id="7" name="TextBox 6"/>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8" name="Group 7"/>
          <p:cNvGrpSpPr/>
          <p:nvPr userDrawn="1"/>
        </p:nvGrpSpPr>
        <p:grpSpPr>
          <a:xfrm>
            <a:off x="267829" y="4517344"/>
            <a:ext cx="8677652" cy="454752"/>
            <a:chOff x="267829" y="4517344"/>
            <a:chExt cx="8677652" cy="454752"/>
          </a:xfrm>
        </p:grpSpPr>
        <p:cxnSp>
          <p:nvCxnSpPr>
            <p:cNvPr id="9" name="Straight Connector 8"/>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3" name="Text Placeholder 2"/>
          <p:cNvSpPr>
            <a:spLocks noGrp="1"/>
          </p:cNvSpPr>
          <p:nvPr>
            <p:ph type="body" sz="quarter" idx="10" hasCustomPrompt="1"/>
          </p:nvPr>
        </p:nvSpPr>
        <p:spPr>
          <a:xfrm>
            <a:off x="1" y="1390193"/>
            <a:ext cx="7013796" cy="1160884"/>
          </a:xfrm>
          <a:solidFill>
            <a:schemeClr val="bg1">
              <a:alpha val="70000"/>
            </a:schemeClr>
          </a:solidFill>
        </p:spPr>
        <p:txBody>
          <a:bodyPr/>
          <a:lstStyle>
            <a:lvl1pPr marL="283464" indent="0">
              <a:buNone/>
              <a:defRPr sz="5400" b="0" i="0" baseline="0">
                <a:solidFill>
                  <a:schemeClr val="tx1"/>
                </a:solidFill>
              </a:defRPr>
            </a:lvl1pPr>
          </a:lstStyle>
          <a:p>
            <a:pPr lvl="0"/>
            <a:r>
              <a:rPr lang="en-US" dirty="0" smtClean="0"/>
              <a:t>MAIN TITLE</a:t>
            </a:r>
            <a:endParaRPr lang="en-US" dirty="0"/>
          </a:p>
        </p:txBody>
      </p:sp>
      <p:sp>
        <p:nvSpPr>
          <p:cNvPr id="5" name="Text Placeholder 4"/>
          <p:cNvSpPr>
            <a:spLocks noGrp="1"/>
          </p:cNvSpPr>
          <p:nvPr>
            <p:ph type="body" sz="quarter" idx="11" hasCustomPrompt="1"/>
          </p:nvPr>
        </p:nvSpPr>
        <p:spPr>
          <a:xfrm>
            <a:off x="0" y="523469"/>
            <a:ext cx="7013796" cy="858144"/>
          </a:xfrm>
          <a:solidFill>
            <a:schemeClr val="bg1">
              <a:alpha val="70000"/>
            </a:schemeClr>
          </a:solidFill>
        </p:spPr>
        <p:txBody>
          <a:bodyPr anchor="b" anchorCtr="0"/>
          <a:lstStyle>
            <a:lvl1pPr marL="283464" indent="0">
              <a:buNone/>
              <a:defRPr sz="3200" b="1" i="1"/>
            </a:lvl1pPr>
          </a:lstStyle>
          <a:p>
            <a:pPr lvl="0"/>
            <a:r>
              <a:rPr lang="en-US" dirty="0" smtClean="0"/>
              <a:t>Pre-title</a:t>
            </a:r>
            <a:endParaRPr lang="en-US" dirty="0"/>
          </a:p>
        </p:txBody>
      </p:sp>
      <p:grpSp>
        <p:nvGrpSpPr>
          <p:cNvPr id="14" name="Group 13"/>
          <p:cNvGrpSpPr/>
          <p:nvPr userDrawn="1"/>
        </p:nvGrpSpPr>
        <p:grpSpPr>
          <a:xfrm>
            <a:off x="267829" y="4506292"/>
            <a:ext cx="8677652" cy="454752"/>
            <a:chOff x="267829" y="4517344"/>
            <a:chExt cx="8677652" cy="454752"/>
          </a:xfrm>
        </p:grpSpPr>
        <p:cxnSp>
          <p:nvCxnSpPr>
            <p:cNvPr id="15" name="Straight Connector 14"/>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Tree>
    <p:extLst>
      <p:ext uri="{BB962C8B-B14F-4D97-AF65-F5344CB8AC3E}">
        <p14:creationId xmlns:p14="http://schemas.microsoft.com/office/powerpoint/2010/main" val="27936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 Page Custom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5143500"/>
          </a:xfrm>
        </p:spPr>
        <p:txBody>
          <a:bodyPr/>
          <a:lstStyle/>
          <a:p>
            <a:endParaRPr lang="en-US" dirty="0"/>
          </a:p>
        </p:txBody>
      </p:sp>
      <p:sp>
        <p:nvSpPr>
          <p:cNvPr id="7" name="TextBox 6"/>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8" name="Group 7"/>
          <p:cNvGrpSpPr/>
          <p:nvPr userDrawn="1"/>
        </p:nvGrpSpPr>
        <p:grpSpPr>
          <a:xfrm>
            <a:off x="267829" y="4517344"/>
            <a:ext cx="8677652" cy="454752"/>
            <a:chOff x="267829" y="4517344"/>
            <a:chExt cx="8677652" cy="454752"/>
          </a:xfrm>
        </p:grpSpPr>
        <p:cxnSp>
          <p:nvCxnSpPr>
            <p:cNvPr id="9" name="Straight Connector 8"/>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15" name="Text Placeholder 2"/>
          <p:cNvSpPr>
            <a:spLocks noGrp="1"/>
          </p:cNvSpPr>
          <p:nvPr>
            <p:ph type="body" sz="quarter" idx="10" hasCustomPrompt="1"/>
          </p:nvPr>
        </p:nvSpPr>
        <p:spPr>
          <a:xfrm>
            <a:off x="0" y="532049"/>
            <a:ext cx="7013796" cy="1160884"/>
          </a:xfrm>
          <a:solidFill>
            <a:schemeClr val="bg1">
              <a:alpha val="70000"/>
            </a:schemeClr>
          </a:solidFill>
        </p:spPr>
        <p:txBody>
          <a:bodyPr anchor="b" anchorCtr="0"/>
          <a:lstStyle>
            <a:lvl1pPr marL="283464" indent="0">
              <a:buNone/>
              <a:defRPr sz="5400" b="0" i="0" baseline="0">
                <a:solidFill>
                  <a:schemeClr val="tx1"/>
                </a:solidFill>
              </a:defRPr>
            </a:lvl1pPr>
          </a:lstStyle>
          <a:p>
            <a:pPr lvl="0"/>
            <a:r>
              <a:rPr lang="en-US" dirty="0" smtClean="0"/>
              <a:t>MAIN TITLE</a:t>
            </a:r>
            <a:endParaRPr lang="en-US" dirty="0"/>
          </a:p>
        </p:txBody>
      </p:sp>
      <p:sp>
        <p:nvSpPr>
          <p:cNvPr id="16" name="Text Placeholder 4"/>
          <p:cNvSpPr>
            <a:spLocks noGrp="1"/>
          </p:cNvSpPr>
          <p:nvPr>
            <p:ph type="body" sz="quarter" idx="11" hasCustomPrompt="1"/>
          </p:nvPr>
        </p:nvSpPr>
        <p:spPr>
          <a:xfrm>
            <a:off x="0" y="1692933"/>
            <a:ext cx="7013796" cy="858144"/>
          </a:xfrm>
          <a:solidFill>
            <a:schemeClr val="bg1">
              <a:alpha val="70000"/>
            </a:schemeClr>
          </a:solidFill>
        </p:spPr>
        <p:txBody>
          <a:bodyPr anchor="t" anchorCtr="0"/>
          <a:lstStyle>
            <a:lvl1pPr marL="283464" indent="0">
              <a:buNone/>
              <a:defRPr sz="3200" b="1" i="1"/>
            </a:lvl1pPr>
          </a:lstStyle>
          <a:p>
            <a:pPr lvl="0"/>
            <a:r>
              <a:rPr lang="en-US" dirty="0" smtClean="0"/>
              <a:t>After-title</a:t>
            </a:r>
            <a:endParaRPr lang="en-US" dirty="0"/>
          </a:p>
        </p:txBody>
      </p:sp>
      <p:grpSp>
        <p:nvGrpSpPr>
          <p:cNvPr id="11" name="Group 10"/>
          <p:cNvGrpSpPr/>
          <p:nvPr userDrawn="1"/>
        </p:nvGrpSpPr>
        <p:grpSpPr>
          <a:xfrm>
            <a:off x="267829" y="4517344"/>
            <a:ext cx="8677652" cy="454752"/>
            <a:chOff x="267829" y="4517344"/>
            <a:chExt cx="8677652" cy="454752"/>
          </a:xfrm>
        </p:grpSpPr>
        <p:cxnSp>
          <p:nvCxnSpPr>
            <p:cNvPr id="12" name="Straight Connector 11"/>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Tree>
    <p:extLst>
      <p:ext uri="{BB962C8B-B14F-4D97-AF65-F5344CB8AC3E}">
        <p14:creationId xmlns:p14="http://schemas.microsoft.com/office/powerpoint/2010/main" val="2776142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p:cNvSpPr/>
          <p:nvPr userDrawn="1"/>
        </p:nvSpPr>
        <p:spPr>
          <a:xfrm>
            <a:off x="2618167" y="444385"/>
            <a:ext cx="3882082" cy="3882082"/>
          </a:xfrm>
          <a:prstGeom prst="ellipse">
            <a:avLst/>
          </a:prstGeom>
          <a:blipFill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hasCustomPrompt="1"/>
          </p:nvPr>
        </p:nvSpPr>
        <p:spPr>
          <a:xfrm>
            <a:off x="2618167" y="1397000"/>
            <a:ext cx="3882082" cy="783035"/>
          </a:xfrm>
          <a:ln>
            <a:noFill/>
          </a:ln>
        </p:spPr>
        <p:txBody>
          <a:bodyPr anchor="t">
            <a:noAutofit/>
          </a:bodyPr>
          <a:lstStyle>
            <a:lvl1pPr algn="ctr">
              <a:defRPr sz="3200" b="1" cap="all">
                <a:solidFill>
                  <a:schemeClr val="bg1"/>
                </a:solidFill>
                <a:effectLst>
                  <a:outerShdw blurRad="50800" dist="38100" dir="2700000" algn="tl" rotWithShape="0">
                    <a:srgbClr val="000000">
                      <a:alpha val="43000"/>
                    </a:srgbClr>
                  </a:outerShdw>
                </a:effectLst>
              </a:defRPr>
            </a:lvl1pPr>
          </a:lstStyle>
          <a:p>
            <a:r>
              <a:rPr lang="en-US" dirty="0" smtClean="0"/>
              <a:t>title</a:t>
            </a:r>
            <a:endParaRPr lang="en-US" dirty="0"/>
          </a:p>
        </p:txBody>
      </p:sp>
      <p:sp>
        <p:nvSpPr>
          <p:cNvPr id="3" name="Text Placeholder 2"/>
          <p:cNvSpPr>
            <a:spLocks noGrp="1"/>
          </p:cNvSpPr>
          <p:nvPr>
            <p:ph type="body" idx="1" hasCustomPrompt="1"/>
          </p:nvPr>
        </p:nvSpPr>
        <p:spPr>
          <a:xfrm>
            <a:off x="2618167" y="2180034"/>
            <a:ext cx="3882082" cy="1833165"/>
          </a:xfrm>
          <a:ln>
            <a:noFill/>
          </a:ln>
        </p:spPr>
        <p:txBody>
          <a:bodyPr anchor="t" anchorCtr="0">
            <a:noAutofit/>
          </a:bodyPr>
          <a:lstStyle>
            <a:lvl1pPr marL="0" indent="0" algn="ctr">
              <a:buNone/>
              <a:defRPr sz="2000" b="1">
                <a:solidFill>
                  <a:schemeClr val="bg1"/>
                </a:solidFill>
                <a:effectLst>
                  <a:outerShdw blurRad="50800" dist="38100" dir="27000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grpSp>
        <p:nvGrpSpPr>
          <p:cNvPr id="8" name="Group 7"/>
          <p:cNvGrpSpPr/>
          <p:nvPr userDrawn="1"/>
        </p:nvGrpSpPr>
        <p:grpSpPr>
          <a:xfrm>
            <a:off x="273919" y="4555310"/>
            <a:ext cx="8588107" cy="371107"/>
            <a:chOff x="273919" y="4555310"/>
            <a:chExt cx="8588107" cy="371107"/>
          </a:xfrm>
        </p:grpSpPr>
        <p:cxnSp>
          <p:nvCxnSpPr>
            <p:cNvPr id="9" name="Straight Connector 8"/>
            <p:cNvCxnSpPr/>
            <p:nvPr/>
          </p:nvCxnSpPr>
          <p:spPr>
            <a:xfrm>
              <a:off x="4917440" y="4740864"/>
              <a:ext cx="394458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2222" y="4555310"/>
              <a:ext cx="331494" cy="371107"/>
            </a:xfrm>
            <a:prstGeom prst="rect">
              <a:avLst/>
            </a:prstGeom>
          </p:spPr>
        </p:pic>
        <p:cxnSp>
          <p:nvCxnSpPr>
            <p:cNvPr id="11" name="Straight Connector 10"/>
            <p:cNvCxnSpPr/>
            <p:nvPr/>
          </p:nvCxnSpPr>
          <p:spPr>
            <a:xfrm>
              <a:off x="273919" y="4733668"/>
              <a:ext cx="394458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sp>
        <p:nvSpPr>
          <p:cNvPr id="12" name="TextBox 11"/>
          <p:cNvSpPr txBox="1"/>
          <p:nvPr userDrawn="1"/>
        </p:nvSpPr>
        <p:spPr>
          <a:xfrm>
            <a:off x="191294" y="4733668"/>
            <a:ext cx="652258"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endParaRPr lang="en-US" sz="600" dirty="0">
              <a:solidFill>
                <a:schemeClr val="accent6"/>
              </a:solidFill>
              <a:latin typeface="+mj-lt"/>
            </a:endParaRPr>
          </a:p>
        </p:txBody>
      </p:sp>
    </p:spTree>
    <p:extLst>
      <p:ext uri="{BB962C8B-B14F-4D97-AF65-F5344CB8AC3E}">
        <p14:creationId xmlns:p14="http://schemas.microsoft.com/office/powerpoint/2010/main" val="2184835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gline Light">
    <p:spTree>
      <p:nvGrpSpPr>
        <p:cNvPr id="1" name=""/>
        <p:cNvGrpSpPr/>
        <p:nvPr/>
      </p:nvGrpSpPr>
      <p:grpSpPr>
        <a:xfrm>
          <a:off x="0" y="0"/>
          <a:ext cx="0" cy="0"/>
          <a:chOff x="0" y="0"/>
          <a:chExt cx="0" cy="0"/>
        </a:xfrm>
      </p:grpSpPr>
      <p:grpSp>
        <p:nvGrpSpPr>
          <p:cNvPr id="8" name="Group 7"/>
          <p:cNvGrpSpPr/>
          <p:nvPr userDrawn="1"/>
        </p:nvGrpSpPr>
        <p:grpSpPr>
          <a:xfrm>
            <a:off x="273919" y="4733668"/>
            <a:ext cx="8588107" cy="7196"/>
            <a:chOff x="273919" y="4733668"/>
            <a:chExt cx="8588107" cy="7196"/>
          </a:xfrm>
        </p:grpSpPr>
        <p:cxnSp>
          <p:nvCxnSpPr>
            <p:cNvPr id="9" name="Straight Connector 8"/>
            <p:cNvCxnSpPr/>
            <p:nvPr/>
          </p:nvCxnSpPr>
          <p:spPr>
            <a:xfrm>
              <a:off x="4917440" y="4740864"/>
              <a:ext cx="394458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273919" y="4733668"/>
              <a:ext cx="394458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sp>
        <p:nvSpPr>
          <p:cNvPr id="12" name="TextBox 11"/>
          <p:cNvSpPr txBox="1"/>
          <p:nvPr userDrawn="1"/>
        </p:nvSpPr>
        <p:spPr>
          <a:xfrm>
            <a:off x="191294" y="4733668"/>
            <a:ext cx="652258"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endParaRPr lang="en-US" sz="600" dirty="0">
              <a:solidFill>
                <a:schemeClr val="accent6"/>
              </a:solidFill>
              <a:latin typeface="+mj-lt"/>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67817" y="4506292"/>
            <a:ext cx="406211" cy="454752"/>
          </a:xfrm>
          <a:prstGeom prst="rect">
            <a:avLst/>
          </a:prstGeom>
        </p:spPr>
      </p:pic>
      <p:sp>
        <p:nvSpPr>
          <p:cNvPr id="4" name="Text Placeholder 3"/>
          <p:cNvSpPr>
            <a:spLocks noGrp="1"/>
          </p:cNvSpPr>
          <p:nvPr>
            <p:ph type="body" sz="quarter" idx="10" hasCustomPrompt="1"/>
          </p:nvPr>
        </p:nvSpPr>
        <p:spPr>
          <a:xfrm>
            <a:off x="1055448" y="1973263"/>
            <a:ext cx="7045565" cy="420687"/>
          </a:xfrm>
        </p:spPr>
        <p:txBody>
          <a:bodyPr/>
          <a:lstStyle>
            <a:lvl1pPr marL="0" indent="0" algn="ctr">
              <a:buNone/>
              <a:defRPr sz="2000" i="1" baseline="0"/>
            </a:lvl1pPr>
          </a:lstStyle>
          <a:p>
            <a:pPr lvl="0"/>
            <a:r>
              <a:rPr lang="en-US" dirty="0" smtClean="0"/>
              <a:t>Click to edit.</a:t>
            </a:r>
            <a:endParaRPr lang="en-US" dirty="0"/>
          </a:p>
        </p:txBody>
      </p:sp>
    </p:spTree>
    <p:extLst>
      <p:ext uri="{BB962C8B-B14F-4D97-AF65-F5344CB8AC3E}">
        <p14:creationId xmlns:p14="http://schemas.microsoft.com/office/powerpoint/2010/main" val="3245152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gline Dark">
    <p:bg>
      <p:bgPr>
        <a:solidFill>
          <a:srgbClr val="091D3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273919" y="4733668"/>
            <a:ext cx="8588107" cy="7196"/>
            <a:chOff x="273919" y="4733668"/>
            <a:chExt cx="8588107" cy="7196"/>
          </a:xfrm>
        </p:grpSpPr>
        <p:cxnSp>
          <p:nvCxnSpPr>
            <p:cNvPr id="9" name="Straight Connector 8"/>
            <p:cNvCxnSpPr/>
            <p:nvPr/>
          </p:nvCxnSpPr>
          <p:spPr>
            <a:xfrm>
              <a:off x="4917440" y="4740864"/>
              <a:ext cx="394458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273919" y="4733668"/>
              <a:ext cx="394458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12" name="TextBox 11"/>
          <p:cNvSpPr txBox="1"/>
          <p:nvPr userDrawn="1"/>
        </p:nvSpPr>
        <p:spPr>
          <a:xfrm>
            <a:off x="191294" y="4733668"/>
            <a:ext cx="652258" cy="246221"/>
          </a:xfrm>
          <a:prstGeom prst="rect">
            <a:avLst/>
          </a:prstGeom>
          <a:noFill/>
        </p:spPr>
        <p:txBody>
          <a:bodyPr wrap="square" rtlCol="0">
            <a:spAutoFit/>
          </a:bodyPr>
          <a:lstStyle/>
          <a:p>
            <a:fld id="{ED8F918E-4C06-7E43-8EEC-6B80EEAD3344}" type="slidenum">
              <a:rPr lang="en-US" sz="1000" smtClean="0">
                <a:solidFill>
                  <a:srgbClr val="FFFFFF"/>
                </a:solidFill>
                <a:latin typeface="+mj-lt"/>
              </a:rPr>
              <a:pPr/>
              <a:t>‹#›</a:t>
            </a:fld>
            <a:endParaRPr lang="en-US" sz="600" dirty="0">
              <a:solidFill>
                <a:srgbClr val="FFFFFF"/>
              </a:solidFill>
              <a:latin typeface="+mj-lt"/>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9026" y="4525137"/>
            <a:ext cx="443794" cy="454752"/>
          </a:xfrm>
          <a:prstGeom prst="rect">
            <a:avLst/>
          </a:prstGeom>
        </p:spPr>
      </p:pic>
      <p:sp>
        <p:nvSpPr>
          <p:cNvPr id="10" name="Text Placeholder 3"/>
          <p:cNvSpPr>
            <a:spLocks noGrp="1"/>
          </p:cNvSpPr>
          <p:nvPr>
            <p:ph type="body" sz="quarter" idx="10" hasCustomPrompt="1"/>
          </p:nvPr>
        </p:nvSpPr>
        <p:spPr>
          <a:xfrm>
            <a:off x="1055448" y="1973263"/>
            <a:ext cx="7045565" cy="420687"/>
          </a:xfrm>
        </p:spPr>
        <p:txBody>
          <a:bodyPr/>
          <a:lstStyle>
            <a:lvl1pPr marL="0" indent="0" algn="ctr">
              <a:buNone/>
              <a:defRPr sz="2000" i="1" baseline="0">
                <a:solidFill>
                  <a:schemeClr val="bg1"/>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4173501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ight">
    <p:spTree>
      <p:nvGrpSpPr>
        <p:cNvPr id="1" name=""/>
        <p:cNvGrpSpPr/>
        <p:nvPr/>
      </p:nvGrpSpPr>
      <p:grpSpPr>
        <a:xfrm>
          <a:off x="0" y="0"/>
          <a:ext cx="0" cy="0"/>
          <a:chOff x="0" y="0"/>
          <a:chExt cx="0" cy="0"/>
        </a:xfrm>
      </p:grpSpPr>
      <p:grpSp>
        <p:nvGrpSpPr>
          <p:cNvPr id="7" name="Group 6"/>
          <p:cNvGrpSpPr/>
          <p:nvPr userDrawn="1"/>
        </p:nvGrpSpPr>
        <p:grpSpPr>
          <a:xfrm>
            <a:off x="270933" y="4525137"/>
            <a:ext cx="8655756" cy="454752"/>
            <a:chOff x="270933" y="4525137"/>
            <a:chExt cx="8655756" cy="454752"/>
          </a:xfrm>
        </p:grpSpPr>
        <p:cxnSp>
          <p:nvCxnSpPr>
            <p:cNvPr id="9" name="Straight Connector 8"/>
            <p:cNvCxnSpPr/>
            <p:nvPr/>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grpSp>
      <p:sp>
        <p:nvSpPr>
          <p:cNvPr id="12" name="TextBox 11"/>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Tree>
    <p:extLst>
      <p:ext uri="{BB962C8B-B14F-4D97-AF65-F5344CB8AC3E}">
        <p14:creationId xmlns:p14="http://schemas.microsoft.com/office/powerpoint/2010/main" val="4205927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rgbClr val="091D32"/>
        </a:solidFill>
        <a:effectLst/>
      </p:bgPr>
    </p:bg>
    <p:spTree>
      <p:nvGrpSpPr>
        <p:cNvPr id="1" name=""/>
        <p:cNvGrpSpPr/>
        <p:nvPr/>
      </p:nvGrpSpPr>
      <p:grpSpPr>
        <a:xfrm>
          <a:off x="0" y="0"/>
          <a:ext cx="0" cy="0"/>
          <a:chOff x="0" y="0"/>
          <a:chExt cx="0" cy="0"/>
        </a:xfrm>
      </p:grpSpPr>
      <p:sp>
        <p:nvSpPr>
          <p:cNvPr id="12" name="TextBox 11"/>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r>
              <a:rPr lang="en-US" sz="800" dirty="0" smtClean="0">
                <a:solidFill>
                  <a:schemeClr val="bg1"/>
                </a:solidFill>
                <a:latin typeface="+mj-lt"/>
              </a:rPr>
              <a:t>	</a:t>
            </a:r>
            <a:r>
              <a:rPr lang="en-US" sz="600" dirty="0" smtClean="0">
                <a:solidFill>
                  <a:schemeClr val="bg1"/>
                </a:solidFill>
                <a:latin typeface="+mj-lt"/>
              </a:rPr>
              <a:t>© 2014 SILICON VALLEY DATA SCIENCE LLC. ALL RIGHTS RESERVED.</a:t>
            </a:r>
            <a:endParaRPr lang="en-US" sz="600" dirty="0">
              <a:solidFill>
                <a:schemeClr val="bg1"/>
              </a:solidFill>
              <a:latin typeface="+mj-lt"/>
            </a:endParaRPr>
          </a:p>
        </p:txBody>
      </p:sp>
      <p:grpSp>
        <p:nvGrpSpPr>
          <p:cNvPr id="13" name="Group 12"/>
          <p:cNvGrpSpPr/>
          <p:nvPr userDrawn="1"/>
        </p:nvGrpSpPr>
        <p:grpSpPr>
          <a:xfrm>
            <a:off x="267829" y="4517344"/>
            <a:ext cx="8677652" cy="454752"/>
            <a:chOff x="267829" y="4517344"/>
            <a:chExt cx="8677652" cy="454752"/>
          </a:xfrm>
        </p:grpSpPr>
        <p:cxnSp>
          <p:nvCxnSpPr>
            <p:cNvPr id="14" name="Straight Connector 13"/>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Tree>
    <p:extLst>
      <p:ext uri="{BB962C8B-B14F-4D97-AF65-F5344CB8AC3E}">
        <p14:creationId xmlns:p14="http://schemas.microsoft.com/office/powerpoint/2010/main" val="1553204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hand Bullets 1">
    <p:spTree>
      <p:nvGrpSpPr>
        <p:cNvPr id="1" name=""/>
        <p:cNvGrpSpPr/>
        <p:nvPr/>
      </p:nvGrpSpPr>
      <p:grpSpPr>
        <a:xfrm>
          <a:off x="0" y="0"/>
          <a:ext cx="0" cy="0"/>
          <a:chOff x="0" y="0"/>
          <a:chExt cx="0" cy="0"/>
        </a:xfrm>
      </p:grpSpPr>
      <p:pic>
        <p:nvPicPr>
          <p:cNvPr id="8" name="Content Placeholder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3" name="Rectangle 2"/>
          <p:cNvSpPr/>
          <p:nvPr userDrawn="1"/>
        </p:nvSpPr>
        <p:spPr>
          <a:xfrm>
            <a:off x="0" y="0"/>
            <a:ext cx="4572000" cy="1793014"/>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4978400" y="205978"/>
            <a:ext cx="3708400" cy="4258074"/>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sp>
        <p:nvSpPr>
          <p:cNvPr id="11" name="TextBox 10"/>
          <p:cNvSpPr txBox="1"/>
          <p:nvPr userDrawn="1"/>
        </p:nvSpPr>
        <p:spPr>
          <a:xfrm>
            <a:off x="4540460" y="4733668"/>
            <a:ext cx="3980017" cy="184666"/>
          </a:xfrm>
          <a:prstGeom prst="rect">
            <a:avLst/>
          </a:prstGeom>
          <a:noFill/>
          <a:ln>
            <a:noFill/>
          </a:ln>
        </p:spPr>
        <p:txBody>
          <a:bodyPr wrap="square" rtlCol="0">
            <a:spAutoFit/>
          </a:bodyPr>
          <a:lstStyle/>
          <a:p>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6" name="Text Placeholder 5"/>
          <p:cNvSpPr>
            <a:spLocks noGrp="1"/>
          </p:cNvSpPr>
          <p:nvPr>
            <p:ph type="body" sz="quarter" idx="10" hasCustomPrompt="1"/>
          </p:nvPr>
        </p:nvSpPr>
        <p:spPr>
          <a:xfrm>
            <a:off x="270933" y="205977"/>
            <a:ext cx="4019968" cy="1321403"/>
          </a:xfrm>
        </p:spPr>
        <p:txBody>
          <a:bodyPr/>
          <a:lstStyle>
            <a:lvl1pPr marL="0" indent="0">
              <a:buNone/>
              <a:defRPr sz="3200" b="1" cap="all">
                <a:solidFill>
                  <a:schemeClr val="bg1"/>
                </a:solidFill>
                <a:effectLst>
                  <a:outerShdw blurRad="50800" dist="38100" dir="2700000" algn="tl" rotWithShape="0">
                    <a:srgbClr val="000000">
                      <a:alpha val="43000"/>
                    </a:srgbClr>
                  </a:outerShdw>
                </a:effectLst>
              </a:defRPr>
            </a:lvl1pPr>
          </a:lstStyle>
          <a:p>
            <a:pPr lvl="0"/>
            <a:r>
              <a:rPr lang="en-US" dirty="0" smtClean="0"/>
              <a:t>CLICK TO EDIT TITLE</a:t>
            </a:r>
            <a:endParaRPr lang="en-US" dirty="0"/>
          </a:p>
        </p:txBody>
      </p:sp>
    </p:spTree>
    <p:extLst>
      <p:ext uri="{BB962C8B-B14F-4D97-AF65-F5344CB8AC3E}">
        <p14:creationId xmlns:p14="http://schemas.microsoft.com/office/powerpoint/2010/main" val="2591151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hand Bullets 2">
    <p:spTree>
      <p:nvGrpSpPr>
        <p:cNvPr id="1" name=""/>
        <p:cNvGrpSpPr/>
        <p:nvPr/>
      </p:nvGrpSpPr>
      <p:grpSpPr>
        <a:xfrm>
          <a:off x="0" y="0"/>
          <a:ext cx="0" cy="0"/>
          <a:chOff x="0" y="0"/>
          <a:chExt cx="0" cy="0"/>
        </a:xfrm>
      </p:grpSpPr>
      <p:pic>
        <p:nvPicPr>
          <p:cNvPr id="8" name="Content Placeholder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4" name="Content Placeholder 3"/>
          <p:cNvSpPr>
            <a:spLocks noGrp="1"/>
          </p:cNvSpPr>
          <p:nvPr>
            <p:ph sz="half" idx="2"/>
          </p:nvPr>
        </p:nvSpPr>
        <p:spPr>
          <a:xfrm>
            <a:off x="4978400" y="205978"/>
            <a:ext cx="3708400" cy="4258074"/>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rgbClr val="677385"/>
                </a:solidFill>
                <a:latin typeface="+mj-lt"/>
              </a:rPr>
              <a:pPr/>
              <a:t>‹#›</a:t>
            </a:fld>
            <a:endParaRPr lang="en-US" sz="600" dirty="0">
              <a:solidFill>
                <a:srgbClr val="677385"/>
              </a:solidFill>
              <a:latin typeface="+mj-lt"/>
            </a:endParaRPr>
          </a:p>
        </p:txBody>
      </p:sp>
      <p:sp>
        <p:nvSpPr>
          <p:cNvPr id="11" name="TextBox 10"/>
          <p:cNvSpPr txBox="1"/>
          <p:nvPr userDrawn="1"/>
        </p:nvSpPr>
        <p:spPr>
          <a:xfrm>
            <a:off x="4540460" y="4733668"/>
            <a:ext cx="3980017" cy="184666"/>
          </a:xfrm>
          <a:prstGeom prst="rect">
            <a:avLst/>
          </a:prstGeom>
          <a:noFill/>
          <a:ln>
            <a:noFill/>
          </a:ln>
        </p:spPr>
        <p:txBody>
          <a:bodyPr wrap="square" rtlCol="0">
            <a:spAutoFit/>
          </a:bodyPr>
          <a:lstStyle/>
          <a:p>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0" name="Rectangle 9"/>
          <p:cNvSpPr/>
          <p:nvPr userDrawn="1"/>
        </p:nvSpPr>
        <p:spPr>
          <a:xfrm>
            <a:off x="0" y="0"/>
            <a:ext cx="4572000" cy="1793014"/>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 Placeholder 5"/>
          <p:cNvSpPr>
            <a:spLocks noGrp="1"/>
          </p:cNvSpPr>
          <p:nvPr>
            <p:ph type="body" sz="quarter" idx="10" hasCustomPrompt="1"/>
          </p:nvPr>
        </p:nvSpPr>
        <p:spPr>
          <a:xfrm>
            <a:off x="270933" y="205977"/>
            <a:ext cx="4019968" cy="1321403"/>
          </a:xfrm>
        </p:spPr>
        <p:txBody>
          <a:bodyPr/>
          <a:lstStyle>
            <a:lvl1pPr marL="0" indent="0">
              <a:buNone/>
              <a:defRPr sz="3200" b="1" cap="all">
                <a:solidFill>
                  <a:schemeClr val="bg1"/>
                </a:solidFill>
                <a:effectLst>
                  <a:outerShdw blurRad="50800" dist="38100" dir="2700000" algn="tl" rotWithShape="0">
                    <a:srgbClr val="000000">
                      <a:alpha val="43000"/>
                    </a:srgbClr>
                  </a:outerShdw>
                </a:effectLst>
              </a:defRPr>
            </a:lvl1pPr>
          </a:lstStyle>
          <a:p>
            <a:pPr lvl="0"/>
            <a:r>
              <a:rPr lang="en-US" dirty="0" smtClean="0"/>
              <a:t>CLICK TO EDIT TITLE</a:t>
            </a:r>
            <a:endParaRPr lang="en-US" dirty="0"/>
          </a:p>
        </p:txBody>
      </p:sp>
    </p:spTree>
    <p:extLst>
      <p:ext uri="{BB962C8B-B14F-4D97-AF65-F5344CB8AC3E}">
        <p14:creationId xmlns:p14="http://schemas.microsoft.com/office/powerpoint/2010/main" val="119593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hand Bullets 3">
    <p:spTree>
      <p:nvGrpSpPr>
        <p:cNvPr id="1" name=""/>
        <p:cNvGrpSpPr/>
        <p:nvPr/>
      </p:nvGrpSpPr>
      <p:grpSpPr>
        <a:xfrm>
          <a:off x="0" y="0"/>
          <a:ext cx="0" cy="0"/>
          <a:chOff x="0" y="0"/>
          <a:chExt cx="0" cy="0"/>
        </a:xfrm>
      </p:grpSpPr>
      <p:pic>
        <p:nvPicPr>
          <p:cNvPr id="8" name="Content Placeholder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4" name="Content Placeholder 3"/>
          <p:cNvSpPr>
            <a:spLocks noGrp="1"/>
          </p:cNvSpPr>
          <p:nvPr>
            <p:ph sz="half" idx="2"/>
          </p:nvPr>
        </p:nvSpPr>
        <p:spPr>
          <a:xfrm>
            <a:off x="4978400" y="205978"/>
            <a:ext cx="3708400" cy="4258074"/>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rgbClr val="FFFFFF"/>
                </a:solidFill>
                <a:latin typeface="+mj-lt"/>
              </a:rPr>
              <a:pPr/>
              <a:t>‹#›</a:t>
            </a:fld>
            <a:endParaRPr lang="en-US" sz="600" dirty="0">
              <a:solidFill>
                <a:srgbClr val="FFFFFF"/>
              </a:solidFill>
              <a:latin typeface="+mj-lt"/>
            </a:endParaRPr>
          </a:p>
        </p:txBody>
      </p:sp>
      <p:sp>
        <p:nvSpPr>
          <p:cNvPr id="11" name="TextBox 10"/>
          <p:cNvSpPr txBox="1"/>
          <p:nvPr userDrawn="1"/>
        </p:nvSpPr>
        <p:spPr>
          <a:xfrm>
            <a:off x="4540460" y="4733668"/>
            <a:ext cx="3980017" cy="184666"/>
          </a:xfrm>
          <a:prstGeom prst="rect">
            <a:avLst/>
          </a:prstGeom>
          <a:noFill/>
          <a:ln>
            <a:noFill/>
          </a:ln>
        </p:spPr>
        <p:txBody>
          <a:bodyPr wrap="square" rtlCol="0">
            <a:spAutoFit/>
          </a:bodyPr>
          <a:lstStyle/>
          <a:p>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0" name="Rectangle 9"/>
          <p:cNvSpPr/>
          <p:nvPr userDrawn="1"/>
        </p:nvSpPr>
        <p:spPr>
          <a:xfrm>
            <a:off x="0" y="0"/>
            <a:ext cx="4572000" cy="1793014"/>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5"/>
          <p:cNvSpPr>
            <a:spLocks noGrp="1"/>
          </p:cNvSpPr>
          <p:nvPr>
            <p:ph type="body" sz="quarter" idx="10" hasCustomPrompt="1"/>
          </p:nvPr>
        </p:nvSpPr>
        <p:spPr>
          <a:xfrm>
            <a:off x="270933" y="205977"/>
            <a:ext cx="4019968" cy="1321403"/>
          </a:xfrm>
        </p:spPr>
        <p:txBody>
          <a:bodyPr/>
          <a:lstStyle>
            <a:lvl1pPr marL="0" indent="0">
              <a:buNone/>
              <a:defRPr sz="3200" b="1" cap="all">
                <a:solidFill>
                  <a:schemeClr val="bg1"/>
                </a:solidFill>
                <a:effectLst>
                  <a:outerShdw blurRad="50800" dist="38100" dir="2700000" algn="tl" rotWithShape="0">
                    <a:srgbClr val="000000">
                      <a:alpha val="43000"/>
                    </a:srgbClr>
                  </a:outerShdw>
                </a:effectLst>
              </a:defRPr>
            </a:lvl1pPr>
          </a:lstStyle>
          <a:p>
            <a:pPr lvl="0"/>
            <a:r>
              <a:rPr lang="en-US" dirty="0" smtClean="0"/>
              <a:t>CLICK TO EDIT TITLE</a:t>
            </a:r>
            <a:endParaRPr lang="en-US" dirty="0"/>
          </a:p>
        </p:txBody>
      </p:sp>
    </p:spTree>
    <p:extLst>
      <p:ext uri="{BB962C8B-B14F-4D97-AF65-F5344CB8AC3E}">
        <p14:creationId xmlns:p14="http://schemas.microsoft.com/office/powerpoint/2010/main" val="388624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4540250" cy="5143500"/>
          </a:xfrm>
        </p:spPr>
        <p:txBody>
          <a:bodyPr/>
          <a:lstStyle/>
          <a:p>
            <a:endParaRPr lang="en-US" dirty="0"/>
          </a:p>
        </p:txBody>
      </p:sp>
      <p:sp>
        <p:nvSpPr>
          <p:cNvPr id="2" name="Title 1"/>
          <p:cNvSpPr>
            <a:spLocks noGrp="1"/>
          </p:cNvSpPr>
          <p:nvPr>
            <p:ph type="title" hasCustomPrompt="1"/>
          </p:nvPr>
        </p:nvSpPr>
        <p:spPr>
          <a:xfrm>
            <a:off x="4978400" y="205979"/>
            <a:ext cx="3708400" cy="857250"/>
          </a:xfrm>
        </p:spPr>
        <p:txBody>
          <a:bodyPr>
            <a:noAutofit/>
          </a:bodyPr>
          <a:lstStyle>
            <a:lvl1pPr algn="l">
              <a:defRPr sz="3200" b="1"/>
            </a:lvl1pPr>
          </a:lstStyle>
          <a:p>
            <a:r>
              <a:rPr lang="en-US" dirty="0" smtClean="0"/>
              <a:t>YOUR NAME</a:t>
            </a:r>
            <a:endParaRPr lang="en-US" dirty="0"/>
          </a:p>
        </p:txBody>
      </p:sp>
      <p:sp>
        <p:nvSpPr>
          <p:cNvPr id="4" name="Content Placeholder 3"/>
          <p:cNvSpPr>
            <a:spLocks noGrp="1"/>
          </p:cNvSpPr>
          <p:nvPr>
            <p:ph sz="half" idx="2" hasCustomPrompt="1"/>
          </p:nvPr>
        </p:nvSpPr>
        <p:spPr>
          <a:xfrm>
            <a:off x="4978400" y="1069580"/>
            <a:ext cx="3708400" cy="3394472"/>
          </a:xfrm>
        </p:spPr>
        <p:txBody>
          <a:bodyPr>
            <a:noAutofit/>
          </a:bodyPr>
          <a:lstStyle>
            <a:lvl1pPr marL="0" indent="0">
              <a:buNone/>
              <a:defRPr sz="2000" baseline="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YOUR TITLE, PREVIOUS EXPERIENCE, HOBBIES, ANYTHING ELSE YOU WANT THE AUDIENCE TO KNOW</a:t>
            </a:r>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sp>
        <p:nvSpPr>
          <p:cNvPr id="11" name="TextBox 10"/>
          <p:cNvSpPr txBox="1"/>
          <p:nvPr userDrawn="1"/>
        </p:nvSpPr>
        <p:spPr>
          <a:xfrm>
            <a:off x="4540460" y="4733668"/>
            <a:ext cx="3980017" cy="184666"/>
          </a:xfrm>
          <a:prstGeom prst="rect">
            <a:avLst/>
          </a:prstGeom>
          <a:noFill/>
          <a:ln>
            <a:noFill/>
          </a:ln>
        </p:spPr>
        <p:txBody>
          <a:bodyPr wrap="square" rtlCol="0">
            <a:spAutoFit/>
          </a:bodyPr>
          <a:lstStyle/>
          <a:p>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1571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hand Bullets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13267" y="205978"/>
            <a:ext cx="3708400" cy="4258074"/>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pic>
        <p:nvPicPr>
          <p:cNvPr id="16" name="Content Placeholder 5" descr="tumblr_n6rz3iGDUA1st5lhmo1_1280.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92321" y="0"/>
            <a:ext cx="4551680" cy="5143500"/>
          </a:xfrm>
          <a:prstGeom prst="rect">
            <a:avLst/>
          </a:prstGeom>
        </p:spPr>
      </p:pic>
      <p:sp>
        <p:nvSpPr>
          <p:cNvPr id="19" name="TextBox 18"/>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
        <p:nvSpPr>
          <p:cNvPr id="10" name="Rectangle 9"/>
          <p:cNvSpPr/>
          <p:nvPr userDrawn="1"/>
        </p:nvSpPr>
        <p:spPr>
          <a:xfrm>
            <a:off x="4592320" y="0"/>
            <a:ext cx="4551679" cy="1793014"/>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userDrawn="1"/>
        </p:nvGrpSpPr>
        <p:grpSpPr>
          <a:xfrm>
            <a:off x="8501687" y="0"/>
            <a:ext cx="443794" cy="4972096"/>
            <a:chOff x="8501687" y="0"/>
            <a:chExt cx="443794" cy="4972096"/>
          </a:xfrm>
        </p:grpSpPr>
        <p:cxnSp>
          <p:nvCxnSpPr>
            <p:cNvPr id="17" name="Straight Connector 16"/>
            <p:cNvCxnSpPr/>
            <p:nvPr userDrawn="1"/>
          </p:nvCxnSpPr>
          <p:spPr>
            <a:xfrm>
              <a:off x="8717280" y="0"/>
              <a:ext cx="0" cy="429768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12" name="Text Placeholder 5"/>
          <p:cNvSpPr>
            <a:spLocks noGrp="1"/>
          </p:cNvSpPr>
          <p:nvPr>
            <p:ph type="body" sz="quarter" idx="10" hasCustomPrompt="1"/>
          </p:nvPr>
        </p:nvSpPr>
        <p:spPr>
          <a:xfrm>
            <a:off x="4829342" y="205977"/>
            <a:ext cx="3777727" cy="1321403"/>
          </a:xfrm>
        </p:spPr>
        <p:txBody>
          <a:bodyPr/>
          <a:lstStyle>
            <a:lvl1pPr marL="0" indent="0">
              <a:buNone/>
              <a:defRPr sz="3200" b="1" cap="all">
                <a:solidFill>
                  <a:schemeClr val="bg1"/>
                </a:solidFill>
                <a:effectLst>
                  <a:outerShdw blurRad="50800" dist="38100" dir="2700000" algn="tl" rotWithShape="0">
                    <a:srgbClr val="000000">
                      <a:alpha val="43000"/>
                    </a:srgbClr>
                  </a:outerShdw>
                </a:effectLst>
              </a:defRPr>
            </a:lvl1pPr>
          </a:lstStyle>
          <a:p>
            <a:pPr lvl="0"/>
            <a:r>
              <a:rPr lang="en-US" dirty="0" smtClean="0"/>
              <a:t>CLICK TO EDIT TITLE</a:t>
            </a:r>
            <a:endParaRPr lang="en-US" dirty="0"/>
          </a:p>
        </p:txBody>
      </p:sp>
    </p:spTree>
    <p:extLst>
      <p:ext uri="{BB962C8B-B14F-4D97-AF65-F5344CB8AC3E}">
        <p14:creationId xmlns:p14="http://schemas.microsoft.com/office/powerpoint/2010/main" val="121414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hand Bullets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13267" y="205978"/>
            <a:ext cx="3708400" cy="4258074"/>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pic>
        <p:nvPicPr>
          <p:cNvPr id="16" name="Content Placeholder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92321" y="0"/>
            <a:ext cx="4551680" cy="5143500"/>
          </a:xfrm>
          <a:prstGeom prst="rect">
            <a:avLst/>
          </a:prstGeom>
        </p:spPr>
      </p:pic>
      <p:sp>
        <p:nvSpPr>
          <p:cNvPr id="19" name="TextBox 18"/>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
        <p:nvSpPr>
          <p:cNvPr id="10" name="Rectangle 9"/>
          <p:cNvSpPr/>
          <p:nvPr userDrawn="1"/>
        </p:nvSpPr>
        <p:spPr>
          <a:xfrm>
            <a:off x="4592320" y="0"/>
            <a:ext cx="4551679" cy="1793014"/>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userDrawn="1"/>
        </p:nvGrpSpPr>
        <p:grpSpPr>
          <a:xfrm>
            <a:off x="8501687" y="0"/>
            <a:ext cx="443794" cy="4972096"/>
            <a:chOff x="8501687" y="0"/>
            <a:chExt cx="443794" cy="4972096"/>
          </a:xfrm>
        </p:grpSpPr>
        <p:cxnSp>
          <p:nvCxnSpPr>
            <p:cNvPr id="17" name="Straight Connector 16"/>
            <p:cNvCxnSpPr/>
            <p:nvPr userDrawn="1"/>
          </p:nvCxnSpPr>
          <p:spPr>
            <a:xfrm>
              <a:off x="8717280" y="0"/>
              <a:ext cx="0" cy="429768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12" name="Text Placeholder 5"/>
          <p:cNvSpPr>
            <a:spLocks noGrp="1"/>
          </p:cNvSpPr>
          <p:nvPr>
            <p:ph type="body" sz="quarter" idx="10" hasCustomPrompt="1"/>
          </p:nvPr>
        </p:nvSpPr>
        <p:spPr>
          <a:xfrm>
            <a:off x="4829342" y="205977"/>
            <a:ext cx="3777727" cy="1321403"/>
          </a:xfrm>
        </p:spPr>
        <p:txBody>
          <a:bodyPr/>
          <a:lstStyle>
            <a:lvl1pPr marL="0" indent="0">
              <a:buNone/>
              <a:defRPr sz="3200" b="1" cap="all">
                <a:solidFill>
                  <a:schemeClr val="bg1"/>
                </a:solidFill>
                <a:effectLst>
                  <a:outerShdw blurRad="50800" dist="38100" dir="2700000" algn="tl" rotWithShape="0">
                    <a:srgbClr val="000000">
                      <a:alpha val="43000"/>
                    </a:srgbClr>
                  </a:outerShdw>
                </a:effectLst>
              </a:defRPr>
            </a:lvl1pPr>
          </a:lstStyle>
          <a:p>
            <a:pPr lvl="0"/>
            <a:r>
              <a:rPr lang="en-US" dirty="0" smtClean="0"/>
              <a:t>CLICK TO EDIT TITLE</a:t>
            </a:r>
            <a:endParaRPr lang="en-US" dirty="0"/>
          </a:p>
        </p:txBody>
      </p:sp>
    </p:spTree>
    <p:extLst>
      <p:ext uri="{BB962C8B-B14F-4D97-AF65-F5344CB8AC3E}">
        <p14:creationId xmlns:p14="http://schemas.microsoft.com/office/powerpoint/2010/main" val="3283398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hand Bullets 3">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13267" y="205978"/>
            <a:ext cx="3708400" cy="4258074"/>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pic>
        <p:nvPicPr>
          <p:cNvPr id="16" name="Content Placeholder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92321" y="0"/>
            <a:ext cx="4551680" cy="5143500"/>
          </a:xfrm>
          <a:prstGeom prst="rect">
            <a:avLst/>
          </a:prstGeom>
        </p:spPr>
      </p:pic>
      <p:sp>
        <p:nvSpPr>
          <p:cNvPr id="19" name="TextBox 18"/>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
        <p:nvSpPr>
          <p:cNvPr id="10" name="Rectangle 9"/>
          <p:cNvSpPr/>
          <p:nvPr userDrawn="1"/>
        </p:nvSpPr>
        <p:spPr>
          <a:xfrm>
            <a:off x="4592320" y="0"/>
            <a:ext cx="4551679" cy="1793014"/>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userDrawn="1"/>
        </p:nvGrpSpPr>
        <p:grpSpPr>
          <a:xfrm>
            <a:off x="8501687" y="0"/>
            <a:ext cx="443794" cy="4972096"/>
            <a:chOff x="8501687" y="0"/>
            <a:chExt cx="443794" cy="4972096"/>
          </a:xfrm>
        </p:grpSpPr>
        <p:cxnSp>
          <p:nvCxnSpPr>
            <p:cNvPr id="17" name="Straight Connector 16"/>
            <p:cNvCxnSpPr/>
            <p:nvPr userDrawn="1"/>
          </p:nvCxnSpPr>
          <p:spPr>
            <a:xfrm>
              <a:off x="8717280" y="0"/>
              <a:ext cx="0" cy="429768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12" name="Text Placeholder 5"/>
          <p:cNvSpPr>
            <a:spLocks noGrp="1"/>
          </p:cNvSpPr>
          <p:nvPr>
            <p:ph type="body" sz="quarter" idx="10" hasCustomPrompt="1"/>
          </p:nvPr>
        </p:nvSpPr>
        <p:spPr>
          <a:xfrm>
            <a:off x="4829342" y="205977"/>
            <a:ext cx="3777727" cy="1321403"/>
          </a:xfrm>
        </p:spPr>
        <p:txBody>
          <a:bodyPr/>
          <a:lstStyle>
            <a:lvl1pPr marL="0" indent="0">
              <a:buNone/>
              <a:defRPr sz="3200" b="1" cap="all">
                <a:solidFill>
                  <a:schemeClr val="bg1"/>
                </a:solidFill>
                <a:effectLst>
                  <a:outerShdw blurRad="50800" dist="38100" dir="2700000" algn="tl" rotWithShape="0">
                    <a:srgbClr val="000000">
                      <a:alpha val="43000"/>
                    </a:srgbClr>
                  </a:outerShdw>
                </a:effectLst>
              </a:defRPr>
            </a:lvl1pPr>
          </a:lstStyle>
          <a:p>
            <a:pPr lvl="0"/>
            <a:r>
              <a:rPr lang="en-US" dirty="0" smtClean="0"/>
              <a:t>CLICK TO EDIT TITLE</a:t>
            </a:r>
            <a:endParaRPr lang="en-US" dirty="0"/>
          </a:p>
        </p:txBody>
      </p:sp>
    </p:spTree>
    <p:extLst>
      <p:ext uri="{BB962C8B-B14F-4D97-AF65-F5344CB8AC3E}">
        <p14:creationId xmlns:p14="http://schemas.microsoft.com/office/powerpoint/2010/main" val="1657693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hand Bullets Cus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4540250" cy="5143500"/>
          </a:xfrm>
        </p:spPr>
        <p:txBody>
          <a:bodyPr/>
          <a:lstStyle/>
          <a:p>
            <a:endParaRPr lang="en-US" dirty="0"/>
          </a:p>
        </p:txBody>
      </p:sp>
      <p:sp>
        <p:nvSpPr>
          <p:cNvPr id="2" name="Title 1"/>
          <p:cNvSpPr>
            <a:spLocks noGrp="1"/>
          </p:cNvSpPr>
          <p:nvPr>
            <p:ph type="title" hasCustomPrompt="1"/>
          </p:nvPr>
        </p:nvSpPr>
        <p:spPr>
          <a:xfrm>
            <a:off x="4978400" y="205979"/>
            <a:ext cx="3708400"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4978400" y="1069580"/>
            <a:ext cx="3708400"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sp>
        <p:nvSpPr>
          <p:cNvPr id="11" name="TextBox 10"/>
          <p:cNvSpPr txBox="1"/>
          <p:nvPr userDrawn="1"/>
        </p:nvSpPr>
        <p:spPr>
          <a:xfrm>
            <a:off x="4540460" y="4733668"/>
            <a:ext cx="3980017" cy="184666"/>
          </a:xfrm>
          <a:prstGeom prst="rect">
            <a:avLst/>
          </a:prstGeom>
          <a:noFill/>
          <a:ln>
            <a:noFill/>
          </a:ln>
        </p:spPr>
        <p:txBody>
          <a:bodyPr wrap="square" rtlCol="0">
            <a:spAutoFit/>
          </a:bodyPr>
          <a:lstStyle/>
          <a:p>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53746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hand Bullets Custom">
    <p:spTree>
      <p:nvGrpSpPr>
        <p:cNvPr id="1" name=""/>
        <p:cNvGrpSpPr/>
        <p:nvPr/>
      </p:nvGrpSpPr>
      <p:grpSpPr>
        <a:xfrm>
          <a:off x="0" y="0"/>
          <a:ext cx="0" cy="0"/>
          <a:chOff x="0" y="0"/>
          <a:chExt cx="0" cy="0"/>
        </a:xfrm>
      </p:grpSpPr>
      <p:sp>
        <p:nvSpPr>
          <p:cNvPr id="10" name="Picture Placeholder 4"/>
          <p:cNvSpPr>
            <a:spLocks noGrp="1"/>
          </p:cNvSpPr>
          <p:nvPr>
            <p:ph type="pic" sz="quarter" idx="10"/>
          </p:nvPr>
        </p:nvSpPr>
        <p:spPr>
          <a:xfrm>
            <a:off x="4603750" y="0"/>
            <a:ext cx="4540250" cy="5143500"/>
          </a:xfrm>
        </p:spPr>
        <p:txBody>
          <a:bodyPr/>
          <a:lstStyle/>
          <a:p>
            <a:endParaRPr lang="en-US" dirty="0"/>
          </a:p>
        </p:txBody>
      </p:sp>
      <p:sp>
        <p:nvSpPr>
          <p:cNvPr id="2" name="Title 1"/>
          <p:cNvSpPr>
            <a:spLocks noGrp="1"/>
          </p:cNvSpPr>
          <p:nvPr>
            <p:ph type="title" hasCustomPrompt="1"/>
          </p:nvPr>
        </p:nvSpPr>
        <p:spPr>
          <a:xfrm>
            <a:off x="313267" y="205979"/>
            <a:ext cx="3708400"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313267" y="1069580"/>
            <a:ext cx="3708400"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3" name="Group 2"/>
          <p:cNvGrpSpPr/>
          <p:nvPr userDrawn="1"/>
        </p:nvGrpSpPr>
        <p:grpSpPr>
          <a:xfrm>
            <a:off x="8501687" y="0"/>
            <a:ext cx="443794" cy="4972096"/>
            <a:chOff x="8501687" y="0"/>
            <a:chExt cx="443794" cy="4972096"/>
          </a:xfrm>
        </p:grpSpPr>
        <p:cxnSp>
          <p:nvCxnSpPr>
            <p:cNvPr id="17" name="Straight Connector 16"/>
            <p:cNvCxnSpPr/>
            <p:nvPr userDrawn="1"/>
          </p:nvCxnSpPr>
          <p:spPr>
            <a:xfrm>
              <a:off x="8717280" y="0"/>
              <a:ext cx="0" cy="429768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19" name="TextBox 18"/>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Tree>
    <p:extLst>
      <p:ext uri="{BB962C8B-B14F-4D97-AF65-F5344CB8AC3E}">
        <p14:creationId xmlns:p14="http://schemas.microsoft.com/office/powerpoint/2010/main" val="1182779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ide Bullets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7696" cy="5143500"/>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sp>
        <p:nvSpPr>
          <p:cNvPr id="11" name="TextBox 10"/>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9684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de Bullets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7696" cy="5143500"/>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endParaRPr lang="en-US" sz="600" dirty="0">
              <a:solidFill>
                <a:schemeClr val="accent6"/>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0" name="TextBox 9"/>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145258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ide Bullets 3">
    <p:spTree>
      <p:nvGrpSpPr>
        <p:cNvPr id="1" name=""/>
        <p:cNvGrpSpPr/>
        <p:nvPr/>
      </p:nvGrpSpPr>
      <p:grpSpPr>
        <a:xfrm>
          <a:off x="0" y="0"/>
          <a:ext cx="0" cy="0"/>
          <a:chOff x="0" y="0"/>
          <a:chExt cx="0" cy="0"/>
        </a:xfrm>
      </p:grpSpPr>
      <p:pic>
        <p:nvPicPr>
          <p:cNvPr id="10" name="Picture Placeholder 7" descr="deYU3EyQP9cN23moYfLw_Dandelion.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8650" cy="5143500"/>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4" name="TextBox 13"/>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2000742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Bullets 4">
    <p:spTree>
      <p:nvGrpSpPr>
        <p:cNvPr id="1" name=""/>
        <p:cNvGrpSpPr/>
        <p:nvPr/>
      </p:nvGrpSpPr>
      <p:grpSpPr>
        <a:xfrm>
          <a:off x="0" y="0"/>
          <a:ext cx="0" cy="0"/>
          <a:chOff x="0" y="0"/>
          <a:chExt cx="0" cy="0"/>
        </a:xfrm>
      </p:grpSpPr>
      <p:pic>
        <p:nvPicPr>
          <p:cNvPr id="10" name="Picture Placeholder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8650" cy="5143499"/>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4" name="TextBox 13"/>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2466026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ide Bullets 5">
    <p:spTree>
      <p:nvGrpSpPr>
        <p:cNvPr id="1" name=""/>
        <p:cNvGrpSpPr/>
        <p:nvPr/>
      </p:nvGrpSpPr>
      <p:grpSpPr>
        <a:xfrm>
          <a:off x="0" y="0"/>
          <a:ext cx="0" cy="0"/>
          <a:chOff x="0" y="0"/>
          <a:chExt cx="0" cy="0"/>
        </a:xfrm>
      </p:grpSpPr>
      <p:pic>
        <p:nvPicPr>
          <p:cNvPr id="10" name="Picture Placeholder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8650" cy="5143500"/>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4" name="TextBox 13"/>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3917909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520899"/>
          </a:xfrm>
        </p:spPr>
        <p:txBody>
          <a:bodyPr/>
          <a:lstStyle/>
          <a:p>
            <a:r>
              <a:rPr lang="en-US" dirty="0" smtClean="0"/>
              <a:t>AGENDA</a:t>
            </a:r>
            <a:endParaRPr lang="en-US" dirty="0"/>
          </a:p>
        </p:txBody>
      </p:sp>
      <p:grpSp>
        <p:nvGrpSpPr>
          <p:cNvPr id="3" name="Group 2"/>
          <p:cNvGrpSpPr/>
          <p:nvPr userDrawn="1"/>
        </p:nvGrpSpPr>
        <p:grpSpPr>
          <a:xfrm>
            <a:off x="270933" y="4525137"/>
            <a:ext cx="8655756" cy="454752"/>
            <a:chOff x="270933" y="4525137"/>
            <a:chExt cx="8655756" cy="454752"/>
          </a:xfrm>
        </p:grpSpPr>
        <p:cxnSp>
          <p:nvCxnSpPr>
            <p:cNvPr id="4" name="Straight Connector 3"/>
            <p:cNvCxnSpPr/>
            <p:nvPr/>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grpSp>
      <p:sp>
        <p:nvSpPr>
          <p:cNvPr id="6" name="TextBox 5"/>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
        <p:nvSpPr>
          <p:cNvPr id="9" name="Table Placeholder 8"/>
          <p:cNvSpPr>
            <a:spLocks noGrp="1"/>
          </p:cNvSpPr>
          <p:nvPr>
            <p:ph type="tbl" sz="quarter" idx="10"/>
          </p:nvPr>
        </p:nvSpPr>
        <p:spPr>
          <a:xfrm>
            <a:off x="457200" y="798513"/>
            <a:ext cx="8229600" cy="3611562"/>
          </a:xfrm>
        </p:spPr>
        <p:txBody>
          <a:bodyPr/>
          <a:lstStyle/>
          <a:p>
            <a:endParaRPr lang="en-US" dirty="0"/>
          </a:p>
        </p:txBody>
      </p:sp>
    </p:spTree>
    <p:extLst>
      <p:ext uri="{BB962C8B-B14F-4D97-AF65-F5344CB8AC3E}">
        <p14:creationId xmlns:p14="http://schemas.microsoft.com/office/powerpoint/2010/main" val="799983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ide Bullets Cus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378650" cy="5143500"/>
          </a:xfrm>
        </p:spPr>
        <p:txBody>
          <a:bodyPr/>
          <a:lstStyle/>
          <a:p>
            <a:endParaRPr lang="en-US" dirty="0"/>
          </a:p>
        </p:txBody>
      </p:sp>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lnSpc>
                <a:spcPct val="110000"/>
              </a:lnSpc>
              <a:defRPr sz="2000"/>
            </a:lvl1pPr>
            <a:lvl2pPr>
              <a:lnSpc>
                <a:spcPct val="110000"/>
              </a:lnSpc>
              <a:defRPr sz="2000"/>
            </a:lvl2pPr>
            <a:lvl3pPr>
              <a:lnSpc>
                <a:spcPct val="110000"/>
              </a:lnSpc>
              <a:defRPr sz="2000"/>
            </a:lvl3pPr>
            <a:lvl4pPr>
              <a:lnSpc>
                <a:spcPct val="110000"/>
              </a:lnSpc>
              <a:defRPr sz="2000"/>
            </a:lvl4pPr>
            <a:lvl5pPr>
              <a:lnSpc>
                <a:spcPct val="110000"/>
              </a:lnSpc>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sp>
        <p:nvSpPr>
          <p:cNvPr id="14" name="TextBox 13"/>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2014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1667046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termark Light">
    <p:spTree>
      <p:nvGrpSpPr>
        <p:cNvPr id="1" name=""/>
        <p:cNvGrpSpPr/>
        <p:nvPr/>
      </p:nvGrpSpPr>
      <p:grpSpPr>
        <a:xfrm>
          <a:off x="0" y="0"/>
          <a:ext cx="0" cy="0"/>
          <a:chOff x="0" y="0"/>
          <a:chExt cx="0" cy="0"/>
        </a:xfrm>
      </p:grpSpPr>
      <p:pic>
        <p:nvPicPr>
          <p:cNvPr id="9" name="Picture 8" descr="mark_only.png"/>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0" y="1923849"/>
            <a:ext cx="5272635" cy="3253071"/>
          </a:xfrm>
          <a:prstGeom prst="rect">
            <a:avLst/>
          </a:prstGeom>
        </p:spPr>
      </p:pic>
      <p:sp>
        <p:nvSpPr>
          <p:cNvPr id="2" name="Title 1"/>
          <p:cNvSpPr>
            <a:spLocks noGrp="1"/>
          </p:cNvSpPr>
          <p:nvPr>
            <p:ph type="title" hasCustomPrompt="1"/>
          </p:nvPr>
        </p:nvSpPr>
        <p:spPr>
          <a:xfrm>
            <a:off x="248313" y="634604"/>
            <a:ext cx="4297054" cy="857250"/>
          </a:xfrm>
        </p:spPr>
        <p:txBody>
          <a:bodyPr anchor="t" anchorCtr="0"/>
          <a:lstStyle>
            <a:lvl1pPr>
              <a:defRPr b="1" i="0"/>
            </a:lvl1pPr>
          </a:lstStyle>
          <a:p>
            <a:r>
              <a:rPr lang="en-US" dirty="0" smtClean="0"/>
              <a:t>CLICK TO EDIT TITLE</a:t>
            </a:r>
            <a:endParaRPr lang="en-US" dirty="0"/>
          </a:p>
        </p:txBody>
      </p:sp>
      <p:sp>
        <p:nvSpPr>
          <p:cNvPr id="3" name="Content Placeholder 3"/>
          <p:cNvSpPr>
            <a:spLocks noGrp="1"/>
          </p:cNvSpPr>
          <p:nvPr>
            <p:ph sz="half" idx="2"/>
          </p:nvPr>
        </p:nvSpPr>
        <p:spPr>
          <a:xfrm>
            <a:off x="4978400" y="634604"/>
            <a:ext cx="3542078" cy="3829448"/>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8717280" y="0"/>
            <a:ext cx="0" cy="429768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4" name="TextBox 13"/>
          <p:cNvSpPr txBox="1"/>
          <p:nvPr userDrawn="1"/>
        </p:nvSpPr>
        <p:spPr>
          <a:xfrm>
            <a:off x="3794331" y="4650118"/>
            <a:ext cx="4726147" cy="215444"/>
          </a:xfrm>
          <a:prstGeom prst="rect">
            <a:avLst/>
          </a:prstGeom>
          <a:noFill/>
        </p:spPr>
        <p:txBody>
          <a:bodyPr wrap="square" rtlCol="0">
            <a:spAutoFit/>
          </a:bodyPr>
          <a:lstStyle/>
          <a:p>
            <a:pPr algn="r"/>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
        <p:nvSpPr>
          <p:cNvPr id="8" name="TextBox 7"/>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endParaRPr lang="en-US" sz="600" dirty="0">
              <a:solidFill>
                <a:schemeClr val="accent6"/>
              </a:solidFill>
              <a:latin typeface="+mj-lt"/>
            </a:endParaRPr>
          </a:p>
        </p:txBody>
      </p:sp>
    </p:spTree>
    <p:extLst>
      <p:ext uri="{BB962C8B-B14F-4D97-AF65-F5344CB8AC3E}">
        <p14:creationId xmlns:p14="http://schemas.microsoft.com/office/powerpoint/2010/main" val="1646284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termark Dark">
    <p:bg>
      <p:bgPr>
        <a:solidFill>
          <a:srgbClr val="091D32"/>
        </a:solidFill>
        <a:effectLst/>
      </p:bgPr>
    </p:bg>
    <p:spTree>
      <p:nvGrpSpPr>
        <p:cNvPr id="1" name=""/>
        <p:cNvGrpSpPr/>
        <p:nvPr/>
      </p:nvGrpSpPr>
      <p:grpSpPr>
        <a:xfrm>
          <a:off x="0" y="0"/>
          <a:ext cx="0" cy="0"/>
          <a:chOff x="0" y="0"/>
          <a:chExt cx="0" cy="0"/>
        </a:xfrm>
      </p:grpSpPr>
      <p:pic>
        <p:nvPicPr>
          <p:cNvPr id="9" name="Picture 8" descr="mark_only.png"/>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0" y="1923849"/>
            <a:ext cx="5272635" cy="3253071"/>
          </a:xfrm>
          <a:prstGeom prst="rect">
            <a:avLst/>
          </a:prstGeom>
        </p:spPr>
      </p:pic>
      <p:sp>
        <p:nvSpPr>
          <p:cNvPr id="2" name="Title 1"/>
          <p:cNvSpPr>
            <a:spLocks noGrp="1"/>
          </p:cNvSpPr>
          <p:nvPr>
            <p:ph type="title" hasCustomPrompt="1"/>
          </p:nvPr>
        </p:nvSpPr>
        <p:spPr>
          <a:xfrm>
            <a:off x="248313" y="634604"/>
            <a:ext cx="4297054" cy="857250"/>
          </a:xfrm>
        </p:spPr>
        <p:txBody>
          <a:bodyPr anchor="t" anchorCtr="0"/>
          <a:lstStyle>
            <a:lvl1pPr>
              <a:defRPr b="1" i="0">
                <a:solidFill>
                  <a:schemeClr val="bg1"/>
                </a:solidFill>
              </a:defRPr>
            </a:lvl1pPr>
          </a:lstStyle>
          <a:p>
            <a:r>
              <a:rPr lang="en-US" dirty="0" smtClean="0"/>
              <a:t>CLICK TO EDIT TITLE</a:t>
            </a:r>
            <a:endParaRPr lang="en-US" dirty="0"/>
          </a:p>
        </p:txBody>
      </p:sp>
      <p:sp>
        <p:nvSpPr>
          <p:cNvPr id="3" name="Content Placeholder 3"/>
          <p:cNvSpPr>
            <a:spLocks noGrp="1"/>
          </p:cNvSpPr>
          <p:nvPr>
            <p:ph sz="half" idx="2"/>
          </p:nvPr>
        </p:nvSpPr>
        <p:spPr>
          <a:xfrm>
            <a:off x="4978400" y="634604"/>
            <a:ext cx="3542078" cy="3829448"/>
          </a:xfrm>
        </p:spPr>
        <p:txBody>
          <a:bodyPr>
            <a:noAutofit/>
          </a:bodyPr>
          <a:lstStyle>
            <a:lvl1pPr>
              <a:defRPr sz="2000">
                <a:solidFill>
                  <a:srgbClr val="FFFFFF"/>
                </a:solidFill>
              </a:defRPr>
            </a:lvl1pPr>
            <a:lvl2pPr>
              <a:defRPr sz="2000">
                <a:solidFill>
                  <a:srgbClr val="FFFFFF"/>
                </a:solidFill>
              </a:defRPr>
            </a:lvl2pPr>
            <a:lvl3pPr>
              <a:defRPr sz="2000">
                <a:solidFill>
                  <a:srgbClr val="FFFFFF"/>
                </a:solidFill>
              </a:defRPr>
            </a:lvl3pPr>
            <a:lvl4pPr>
              <a:defRPr sz="2000">
                <a:solidFill>
                  <a:srgbClr val="FFFFFF"/>
                </a:solidFill>
              </a:defRPr>
            </a:lvl4pPr>
            <a:lvl5pPr>
              <a:defRPr sz="2000">
                <a:solidFill>
                  <a:srgbClr val="FFFFF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Box 13"/>
          <p:cNvSpPr txBox="1"/>
          <p:nvPr userDrawn="1"/>
        </p:nvSpPr>
        <p:spPr>
          <a:xfrm>
            <a:off x="3794331" y="4650118"/>
            <a:ext cx="4726147" cy="215444"/>
          </a:xfrm>
          <a:prstGeom prst="rect">
            <a:avLst/>
          </a:prstGeom>
          <a:noFill/>
        </p:spPr>
        <p:txBody>
          <a:bodyPr wrap="square" rtlCol="0">
            <a:spAutoFit/>
          </a:bodyPr>
          <a:lstStyle/>
          <a:p>
            <a:pPr algn="r"/>
            <a:r>
              <a:rPr lang="en-US" sz="800" dirty="0" smtClean="0">
                <a:solidFill>
                  <a:srgbClr val="FFFFFF"/>
                </a:solidFill>
                <a:latin typeface="+mj-lt"/>
              </a:rPr>
              <a:t>	</a:t>
            </a:r>
            <a:r>
              <a:rPr lang="en-US" sz="600" dirty="0" smtClean="0">
                <a:solidFill>
                  <a:srgbClr val="FFFFFF"/>
                </a:solidFill>
                <a:latin typeface="+mj-lt"/>
              </a:rPr>
              <a:t>© 2014 SILICON VALLEY DATA SCIENCE LLC. ALL RIGHTS RESERVED.</a:t>
            </a:r>
            <a:endParaRPr lang="en-US" sz="600" dirty="0">
              <a:solidFill>
                <a:srgbClr val="FFFFFF"/>
              </a:solidFill>
              <a:latin typeface="+mj-lt"/>
            </a:endParaRPr>
          </a:p>
        </p:txBody>
      </p:sp>
      <p:grpSp>
        <p:nvGrpSpPr>
          <p:cNvPr id="8" name="Group 7"/>
          <p:cNvGrpSpPr/>
          <p:nvPr userDrawn="1"/>
        </p:nvGrpSpPr>
        <p:grpSpPr>
          <a:xfrm>
            <a:off x="8501687" y="0"/>
            <a:ext cx="443794" cy="4972096"/>
            <a:chOff x="8501687" y="0"/>
            <a:chExt cx="443794" cy="4972096"/>
          </a:xfrm>
        </p:grpSpPr>
        <p:cxnSp>
          <p:nvCxnSpPr>
            <p:cNvPr id="10" name="Straight Connector 9"/>
            <p:cNvCxnSpPr/>
            <p:nvPr userDrawn="1"/>
          </p:nvCxnSpPr>
          <p:spPr>
            <a:xfrm>
              <a:off x="8717280" y="0"/>
              <a:ext cx="0" cy="429768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Tree>
    <p:extLst>
      <p:ext uri="{BB962C8B-B14F-4D97-AF65-F5344CB8AC3E}">
        <p14:creationId xmlns:p14="http://schemas.microsoft.com/office/powerpoint/2010/main" val="975122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063278" cy="857250"/>
          </a:xfrm>
        </p:spPr>
        <p:txBody>
          <a:bodyPr>
            <a:noAutofit/>
          </a:bodyPr>
          <a:lstStyle>
            <a:lvl1pPr algn="l">
              <a:defRPr sz="3200" b="1">
                <a:solidFill>
                  <a:srgbClr val="000000"/>
                </a:solidFill>
              </a:defRPr>
            </a:lvl1pPr>
          </a:lstStyle>
          <a:p>
            <a:r>
              <a:rPr lang="en-US" dirty="0" smtClean="0"/>
              <a:t>CLICK TO EDIT TITLE</a:t>
            </a:r>
            <a:endParaRPr lang="en-US" dirty="0"/>
          </a:p>
        </p:txBody>
      </p:sp>
      <p:sp>
        <p:nvSpPr>
          <p:cNvPr id="3" name="Content Placeholder 2"/>
          <p:cNvSpPr>
            <a:spLocks noGrp="1"/>
          </p:cNvSpPr>
          <p:nvPr>
            <p:ph idx="1"/>
          </p:nvPr>
        </p:nvSpPr>
        <p:spPr>
          <a:xfrm>
            <a:off x="457200" y="1200151"/>
            <a:ext cx="8063278" cy="3324986"/>
          </a:xfrm>
        </p:spPr>
        <p:txBody>
          <a:bodyPr>
            <a:noAutofit/>
          </a:bodyPr>
          <a:lstStyle>
            <a:lvl1pPr marL="342900" indent="-342900">
              <a:lnSpc>
                <a:spcPct val="110000"/>
              </a:lnSpc>
              <a:buFont typeface="Arial"/>
              <a:buChar char="•"/>
              <a:defRPr sz="2000"/>
            </a:lvl1pPr>
            <a:lvl2pPr marL="742950" indent="-285750">
              <a:lnSpc>
                <a:spcPct val="110000"/>
              </a:lnSpc>
              <a:buFont typeface="Arial"/>
              <a:buChar char="•"/>
              <a:defRPr sz="2000"/>
            </a:lvl2pPr>
            <a:lvl3pPr marL="1143000" indent="-228600">
              <a:lnSpc>
                <a:spcPct val="110000"/>
              </a:lnSpc>
              <a:buFont typeface="Arial"/>
              <a:buChar char="•"/>
              <a:defRPr sz="2000"/>
            </a:lvl3pPr>
            <a:lvl4pPr marL="1600200" indent="-228600">
              <a:lnSpc>
                <a:spcPct val="110000"/>
              </a:lnSpc>
              <a:buFont typeface="Arial"/>
              <a:buChar char="•"/>
              <a:defRPr sz="2000"/>
            </a:lvl4pPr>
            <a:lvl5pPr marL="2057400" indent="-228600">
              <a:lnSpc>
                <a:spcPct val="110000"/>
              </a:lnSpc>
              <a:buFont typeface="Arial"/>
              <a:buChar cha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6"/>
          <p:cNvGrpSpPr/>
          <p:nvPr userDrawn="1"/>
        </p:nvGrpSpPr>
        <p:grpSpPr>
          <a:xfrm>
            <a:off x="267829" y="4525137"/>
            <a:ext cx="8658860" cy="454752"/>
            <a:chOff x="267829" y="4525137"/>
            <a:chExt cx="8658860" cy="454752"/>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9" name="Straight Connector 8"/>
            <p:cNvCxnSpPr/>
            <p:nvPr/>
          </p:nvCxnSpPr>
          <p:spPr>
            <a:xfrm>
              <a:off x="267829" y="4733668"/>
              <a:ext cx="8014794"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sp>
        <p:nvSpPr>
          <p:cNvPr id="12" name="TextBox 11"/>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Tree>
    <p:extLst>
      <p:ext uri="{BB962C8B-B14F-4D97-AF65-F5344CB8AC3E}">
        <p14:creationId xmlns:p14="http://schemas.microsoft.com/office/powerpoint/2010/main" val="1672913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p:spPr>
        <p:txBody>
          <a:bodyPr anchor="b"/>
          <a:lstStyle>
            <a:lvl1pPr algn="l">
              <a:defRPr sz="2000" b="0"/>
            </a:lvl1pPr>
          </a:lstStyle>
          <a:p>
            <a:r>
              <a:rPr lang="en-US" dirty="0" smtClean="0"/>
              <a:t>CLICK TO EDIT TITLE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grpSp>
        <p:nvGrpSpPr>
          <p:cNvPr id="8" name="Group 7"/>
          <p:cNvGrpSpPr/>
          <p:nvPr userDrawn="1"/>
        </p:nvGrpSpPr>
        <p:grpSpPr>
          <a:xfrm>
            <a:off x="267829" y="4525137"/>
            <a:ext cx="8658860" cy="454752"/>
            <a:chOff x="267829" y="4525137"/>
            <a:chExt cx="8658860" cy="454752"/>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0" name="Straight Connector 9"/>
            <p:cNvCxnSpPr/>
            <p:nvPr/>
          </p:nvCxnSpPr>
          <p:spPr>
            <a:xfrm>
              <a:off x="267829" y="4733668"/>
              <a:ext cx="8014794"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sp>
        <p:nvSpPr>
          <p:cNvPr id="11" name="TextBox 10"/>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Tree>
    <p:extLst>
      <p:ext uri="{BB962C8B-B14F-4D97-AF65-F5344CB8AC3E}">
        <p14:creationId xmlns:p14="http://schemas.microsoft.com/office/powerpoint/2010/main" val="86692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by-s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4" name="Content Placeholder 3"/>
          <p:cNvSpPr>
            <a:spLocks noGrp="1"/>
          </p:cNvSpPr>
          <p:nvPr>
            <p:ph sz="quarter" idx="10"/>
          </p:nvPr>
        </p:nvSpPr>
        <p:spPr>
          <a:xfrm>
            <a:off x="457200" y="1157288"/>
            <a:ext cx="4008122" cy="34051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quarter" idx="11"/>
          </p:nvPr>
        </p:nvSpPr>
        <p:spPr>
          <a:xfrm>
            <a:off x="4678678" y="1157288"/>
            <a:ext cx="4008122" cy="34051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6"/>
          <p:cNvGrpSpPr/>
          <p:nvPr userDrawn="1"/>
        </p:nvGrpSpPr>
        <p:grpSpPr>
          <a:xfrm>
            <a:off x="267829" y="4525137"/>
            <a:ext cx="8658860" cy="454752"/>
            <a:chOff x="267829" y="4525137"/>
            <a:chExt cx="8658860" cy="454752"/>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9" name="Straight Connector 8"/>
            <p:cNvCxnSpPr/>
            <p:nvPr/>
          </p:nvCxnSpPr>
          <p:spPr>
            <a:xfrm>
              <a:off x="267829" y="4733668"/>
              <a:ext cx="8014794"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sp>
        <p:nvSpPr>
          <p:cNvPr id="10" name="TextBox 9"/>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r>
              <a:rPr lang="en-US" sz="800" dirty="0" smtClean="0">
                <a:solidFill>
                  <a:schemeClr val="accent6"/>
                </a:solidFill>
                <a:latin typeface="+mj-lt"/>
              </a:rPr>
              <a:t>	</a:t>
            </a:r>
            <a:r>
              <a:rPr lang="en-US" sz="600" dirty="0" smtClean="0">
                <a:solidFill>
                  <a:schemeClr val="accent6"/>
                </a:solidFill>
                <a:latin typeface="+mj-lt"/>
              </a:rPr>
              <a:t>© 2014 SILICON VALLEY DATA SCIENCE LLC. ALL RIGHTS RESERVED.</a:t>
            </a:r>
            <a:endParaRPr lang="en-US" sz="600" dirty="0">
              <a:solidFill>
                <a:schemeClr val="accent6"/>
              </a:solidFill>
              <a:latin typeface="+mj-lt"/>
            </a:endParaRPr>
          </a:p>
        </p:txBody>
      </p:sp>
    </p:spTree>
    <p:extLst>
      <p:ext uri="{BB962C8B-B14F-4D97-AF65-F5344CB8AC3E}">
        <p14:creationId xmlns:p14="http://schemas.microsoft.com/office/powerpoint/2010/main" val="2843157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7" name="Oval 6"/>
          <p:cNvSpPr/>
          <p:nvPr userDrawn="1"/>
        </p:nvSpPr>
        <p:spPr>
          <a:xfrm>
            <a:off x="2618167" y="444385"/>
            <a:ext cx="3882082" cy="3882082"/>
          </a:xfrm>
          <a:prstGeom prst="ellipse">
            <a:avLst/>
          </a:prstGeom>
          <a:blipFill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hasCustomPrompt="1"/>
          </p:nvPr>
        </p:nvSpPr>
        <p:spPr>
          <a:xfrm>
            <a:off x="2618167" y="1397000"/>
            <a:ext cx="3882082" cy="783035"/>
          </a:xfrm>
          <a:ln>
            <a:noFill/>
          </a:ln>
        </p:spPr>
        <p:txBody>
          <a:bodyPr anchor="t">
            <a:noAutofit/>
          </a:bodyPr>
          <a:lstStyle>
            <a:lvl1pPr algn="ctr">
              <a:defRPr sz="3200" b="1" cap="all" baseline="0">
                <a:solidFill>
                  <a:schemeClr val="bg1"/>
                </a:solidFill>
                <a:effectLst>
                  <a:outerShdw blurRad="50800" dist="38100" dir="2700000" algn="tl" rotWithShape="0">
                    <a:srgbClr val="000000">
                      <a:alpha val="43000"/>
                    </a:srgbClr>
                  </a:outerShdw>
                </a:effectLst>
              </a:defRPr>
            </a:lvl1pPr>
          </a:lstStyle>
          <a:p>
            <a:r>
              <a:rPr lang="en-US" dirty="0" smtClean="0"/>
              <a:t>THANK YOU</a:t>
            </a:r>
            <a:endParaRPr lang="en-US" dirty="0"/>
          </a:p>
        </p:txBody>
      </p:sp>
      <p:sp>
        <p:nvSpPr>
          <p:cNvPr id="3" name="Text Placeholder 2"/>
          <p:cNvSpPr>
            <a:spLocks noGrp="1"/>
          </p:cNvSpPr>
          <p:nvPr>
            <p:ph type="body" idx="1"/>
          </p:nvPr>
        </p:nvSpPr>
        <p:spPr>
          <a:xfrm>
            <a:off x="2618167" y="2180034"/>
            <a:ext cx="3882082" cy="1833165"/>
          </a:xfrm>
          <a:ln>
            <a:noFill/>
          </a:ln>
        </p:spPr>
        <p:txBody>
          <a:bodyPr anchor="t" anchorCtr="0">
            <a:noAutofit/>
          </a:bodyPr>
          <a:lstStyle>
            <a:lvl1pPr marL="0" indent="0" algn="ctr">
              <a:buNone/>
              <a:defRPr sz="2000" b="1" baseline="0">
                <a:solidFill>
                  <a:schemeClr val="bg1"/>
                </a:solidFill>
                <a:effectLst>
                  <a:outerShdw blurRad="50800" dist="38100" dir="27000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a:p>
            <a:pPr lvl="0"/>
            <a:r>
              <a:rPr lang="en-US" dirty="0" smtClean="0"/>
              <a:t>Your Name</a:t>
            </a:r>
          </a:p>
          <a:p>
            <a:pPr lvl="0"/>
            <a:r>
              <a:rPr lang="en-US" dirty="0" err="1" smtClean="0"/>
              <a:t>email@svds.com</a:t>
            </a:r>
            <a:endParaRPr lang="en-US" dirty="0" smtClean="0"/>
          </a:p>
          <a:p>
            <a:pPr lvl="0"/>
            <a:r>
              <a:rPr lang="en-US" dirty="0" smtClean="0"/>
              <a:t>@</a:t>
            </a:r>
            <a:r>
              <a:rPr lang="en-US" dirty="0" err="1" smtClean="0"/>
              <a:t>YourTwitter</a:t>
            </a:r>
            <a:endParaRPr lang="en-US" dirty="0" smtClean="0"/>
          </a:p>
        </p:txBody>
      </p:sp>
      <p:grpSp>
        <p:nvGrpSpPr>
          <p:cNvPr id="8" name="Group 7"/>
          <p:cNvGrpSpPr/>
          <p:nvPr userDrawn="1"/>
        </p:nvGrpSpPr>
        <p:grpSpPr>
          <a:xfrm>
            <a:off x="273919" y="4555310"/>
            <a:ext cx="8588107" cy="371107"/>
            <a:chOff x="273919" y="4555310"/>
            <a:chExt cx="8588107" cy="371107"/>
          </a:xfrm>
        </p:grpSpPr>
        <p:cxnSp>
          <p:nvCxnSpPr>
            <p:cNvPr id="9" name="Straight Connector 8"/>
            <p:cNvCxnSpPr/>
            <p:nvPr/>
          </p:nvCxnSpPr>
          <p:spPr>
            <a:xfrm>
              <a:off x="4917440" y="4740864"/>
              <a:ext cx="394458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2222" y="4555310"/>
              <a:ext cx="331494" cy="371107"/>
            </a:xfrm>
            <a:prstGeom prst="rect">
              <a:avLst/>
            </a:prstGeom>
          </p:spPr>
        </p:pic>
        <p:cxnSp>
          <p:nvCxnSpPr>
            <p:cNvPr id="11" name="Straight Connector 10"/>
            <p:cNvCxnSpPr/>
            <p:nvPr/>
          </p:nvCxnSpPr>
          <p:spPr>
            <a:xfrm>
              <a:off x="273919" y="4733668"/>
              <a:ext cx="394458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sp>
        <p:nvSpPr>
          <p:cNvPr id="12" name="TextBox 11"/>
          <p:cNvSpPr txBox="1"/>
          <p:nvPr userDrawn="1"/>
        </p:nvSpPr>
        <p:spPr>
          <a:xfrm>
            <a:off x="191294" y="4733668"/>
            <a:ext cx="652258"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endParaRPr lang="en-US" sz="600" dirty="0">
              <a:solidFill>
                <a:schemeClr val="accent6"/>
              </a:solidFill>
              <a:latin typeface="+mj-lt"/>
            </a:endParaRPr>
          </a:p>
        </p:txBody>
      </p:sp>
      <p:sp>
        <p:nvSpPr>
          <p:cNvPr id="5" name="Text Placeholder 4"/>
          <p:cNvSpPr>
            <a:spLocks noGrp="1"/>
          </p:cNvSpPr>
          <p:nvPr>
            <p:ph type="body" sz="quarter" idx="10" hasCustomPrompt="1"/>
          </p:nvPr>
        </p:nvSpPr>
        <p:spPr>
          <a:xfrm>
            <a:off x="6916738" y="4108988"/>
            <a:ext cx="1944687" cy="566199"/>
          </a:xfrm>
        </p:spPr>
        <p:txBody>
          <a:bodyPr/>
          <a:lstStyle>
            <a:lvl1pPr marL="0" indent="0" algn="r">
              <a:buNone/>
              <a:defRPr sz="1400" baseline="0"/>
            </a:lvl1pPr>
          </a:lstStyle>
          <a:p>
            <a:pPr lvl="0"/>
            <a:r>
              <a:rPr lang="en-US" dirty="0" smtClean="0"/>
              <a:t>Yes, we’re hiring!</a:t>
            </a:r>
          </a:p>
          <a:p>
            <a:pPr lvl="0"/>
            <a:r>
              <a:rPr lang="en-US" dirty="0" err="1" smtClean="0"/>
              <a:t>info@svds.com</a:t>
            </a:r>
            <a:endParaRPr lang="en-US" dirty="0"/>
          </a:p>
        </p:txBody>
      </p:sp>
    </p:spTree>
    <p:extLst>
      <p:ext uri="{BB962C8B-B14F-4D97-AF65-F5344CB8AC3E}">
        <p14:creationId xmlns:p14="http://schemas.microsoft.com/office/powerpoint/2010/main" val="3927755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Wide Bullets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635" y="0"/>
            <a:ext cx="1377696" cy="5143500"/>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endParaRPr lang="en-US" sz="600" dirty="0">
              <a:solidFill>
                <a:schemeClr val="accent6"/>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0" name="TextBox 9"/>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2015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3392980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Righthand Bullets 3">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78400" y="205978"/>
            <a:ext cx="3708400" cy="4258074"/>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rgbClr val="FFFFFF"/>
                </a:solidFill>
                <a:latin typeface="+mj-lt"/>
              </a:rPr>
              <a:pPr/>
              <a:t>‹#›</a:t>
            </a:fld>
            <a:endParaRPr lang="en-US" sz="600" dirty="0">
              <a:solidFill>
                <a:srgbClr val="FFFFFF"/>
              </a:solidFill>
              <a:latin typeface="+mj-lt"/>
            </a:endParaRPr>
          </a:p>
        </p:txBody>
      </p:sp>
      <p:sp>
        <p:nvSpPr>
          <p:cNvPr id="11" name="TextBox 10"/>
          <p:cNvSpPr txBox="1"/>
          <p:nvPr userDrawn="1"/>
        </p:nvSpPr>
        <p:spPr>
          <a:xfrm>
            <a:off x="4540460" y="4733668"/>
            <a:ext cx="3980017" cy="184666"/>
          </a:xfrm>
          <a:prstGeom prst="rect">
            <a:avLst/>
          </a:prstGeom>
          <a:noFill/>
          <a:ln>
            <a:noFill/>
          </a:ln>
        </p:spPr>
        <p:txBody>
          <a:bodyPr wrap="square" rtlCol="0">
            <a:spAutoFit/>
          </a:bodyPr>
          <a:lstStyle/>
          <a:p>
            <a:r>
              <a:rPr lang="en-US" sz="600" dirty="0" smtClean="0">
                <a:solidFill>
                  <a:schemeClr val="accent6"/>
                </a:solidFill>
                <a:latin typeface="+mj-lt"/>
              </a:rPr>
              <a:t>© 2015 SILICON VALLEY DATA SCIENCE LLC. ALL RIGHTS RESERVED.	</a:t>
            </a:r>
            <a:endParaRPr lang="en-US" sz="1000" dirty="0">
              <a:solidFill>
                <a:schemeClr val="accent6"/>
              </a:solidFill>
              <a:latin typeface="+mj-lt"/>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r="50000"/>
          <a:stretch/>
        </p:blipFill>
        <p:spPr>
          <a:xfrm>
            <a:off x="-1" y="0"/>
            <a:ext cx="4572001" cy="5143500"/>
          </a:xfrm>
          <a:prstGeom prst="rect">
            <a:avLst/>
          </a:prstGeom>
        </p:spPr>
      </p:pic>
      <p:sp>
        <p:nvSpPr>
          <p:cNvPr id="10" name="Rectangle 9"/>
          <p:cNvSpPr/>
          <p:nvPr userDrawn="1"/>
        </p:nvSpPr>
        <p:spPr>
          <a:xfrm>
            <a:off x="0" y="0"/>
            <a:ext cx="4572000" cy="1793014"/>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5"/>
          <p:cNvSpPr>
            <a:spLocks noGrp="1"/>
          </p:cNvSpPr>
          <p:nvPr>
            <p:ph type="body" sz="quarter" idx="10" hasCustomPrompt="1"/>
          </p:nvPr>
        </p:nvSpPr>
        <p:spPr>
          <a:xfrm>
            <a:off x="270933" y="205977"/>
            <a:ext cx="4019968" cy="1321403"/>
          </a:xfrm>
        </p:spPr>
        <p:txBody>
          <a:bodyPr/>
          <a:lstStyle>
            <a:lvl1pPr marL="0" indent="0">
              <a:buNone/>
              <a:defRPr sz="3200" b="1" cap="all">
                <a:solidFill>
                  <a:schemeClr val="bg1"/>
                </a:solidFill>
                <a:effectLst>
                  <a:outerShdw blurRad="50800" dist="38100" dir="2700000" algn="tl" rotWithShape="0">
                    <a:srgbClr val="000000">
                      <a:alpha val="43000"/>
                    </a:srgbClr>
                  </a:outerShdw>
                </a:effectLst>
              </a:defRPr>
            </a:lvl1pPr>
          </a:lstStyle>
          <a:p>
            <a:pPr lvl="0"/>
            <a:r>
              <a:rPr lang="en-US" dirty="0" smtClean="0"/>
              <a:t>CLICK TO EDIT TITLE</a:t>
            </a:r>
            <a:endParaRPr lang="en-US" dirty="0"/>
          </a:p>
        </p:txBody>
      </p:sp>
    </p:spTree>
    <p:extLst>
      <p:ext uri="{BB962C8B-B14F-4D97-AF65-F5344CB8AC3E}">
        <p14:creationId xmlns:p14="http://schemas.microsoft.com/office/powerpoint/2010/main" val="259319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Wide Bullets Puppy">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7696" cy="5143500"/>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endParaRPr lang="en-US" sz="600" dirty="0">
              <a:solidFill>
                <a:schemeClr val="accent6"/>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0" name="TextBox 9"/>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2015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64113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t Page 1">
    <p:spTree>
      <p:nvGrpSpPr>
        <p:cNvPr id="1" name=""/>
        <p:cNvGrpSpPr/>
        <p:nvPr/>
      </p:nvGrpSpPr>
      <p:grpSpPr>
        <a:xfrm>
          <a:off x="0" y="0"/>
          <a:ext cx="0" cy="0"/>
          <a:chOff x="0" y="0"/>
          <a:chExt cx="0" cy="0"/>
        </a:xfrm>
      </p:grpSpPr>
      <p:pic>
        <p:nvPicPr>
          <p:cNvPr id="6" name="Picture 5" descr="tumblr_n6rzsunanL1st5lhmo1_1280.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TextBox 6"/>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8" name="Group 7"/>
          <p:cNvGrpSpPr/>
          <p:nvPr userDrawn="1"/>
        </p:nvGrpSpPr>
        <p:grpSpPr>
          <a:xfrm>
            <a:off x="267829" y="4517344"/>
            <a:ext cx="8677652" cy="454752"/>
            <a:chOff x="267829" y="4517344"/>
            <a:chExt cx="8677652" cy="454752"/>
          </a:xfrm>
        </p:grpSpPr>
        <p:cxnSp>
          <p:nvCxnSpPr>
            <p:cNvPr id="9" name="Straight Connector 8"/>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3" name="Text Placeholder 2"/>
          <p:cNvSpPr>
            <a:spLocks noGrp="1"/>
          </p:cNvSpPr>
          <p:nvPr>
            <p:ph type="body" sz="quarter" idx="10" hasCustomPrompt="1"/>
          </p:nvPr>
        </p:nvSpPr>
        <p:spPr>
          <a:xfrm>
            <a:off x="1" y="1390193"/>
            <a:ext cx="7013796" cy="1160884"/>
          </a:xfrm>
          <a:solidFill>
            <a:schemeClr val="bg1">
              <a:alpha val="70000"/>
            </a:schemeClr>
          </a:solidFill>
        </p:spPr>
        <p:txBody>
          <a:bodyPr/>
          <a:lstStyle>
            <a:lvl1pPr marL="283464" indent="0">
              <a:buNone/>
              <a:defRPr sz="5400" b="0" i="0" baseline="0">
                <a:solidFill>
                  <a:schemeClr val="tx1"/>
                </a:solidFill>
              </a:defRPr>
            </a:lvl1pPr>
          </a:lstStyle>
          <a:p>
            <a:pPr lvl="0"/>
            <a:r>
              <a:rPr lang="en-US" dirty="0" smtClean="0"/>
              <a:t>MAIN TITLE</a:t>
            </a:r>
            <a:endParaRPr lang="en-US" dirty="0"/>
          </a:p>
        </p:txBody>
      </p:sp>
      <p:sp>
        <p:nvSpPr>
          <p:cNvPr id="5" name="Text Placeholder 4"/>
          <p:cNvSpPr>
            <a:spLocks noGrp="1"/>
          </p:cNvSpPr>
          <p:nvPr>
            <p:ph type="body" sz="quarter" idx="11" hasCustomPrompt="1"/>
          </p:nvPr>
        </p:nvSpPr>
        <p:spPr>
          <a:xfrm>
            <a:off x="0" y="523469"/>
            <a:ext cx="7013796" cy="858144"/>
          </a:xfrm>
          <a:solidFill>
            <a:schemeClr val="bg1">
              <a:alpha val="70000"/>
            </a:schemeClr>
          </a:solidFill>
        </p:spPr>
        <p:txBody>
          <a:bodyPr anchor="b" anchorCtr="0"/>
          <a:lstStyle>
            <a:lvl1pPr marL="283464" indent="0">
              <a:buNone/>
              <a:defRPr sz="3200" b="1" i="1"/>
            </a:lvl1pPr>
          </a:lstStyle>
          <a:p>
            <a:pPr lvl="0"/>
            <a:r>
              <a:rPr lang="en-US" dirty="0" smtClean="0"/>
              <a:t>Pre-title</a:t>
            </a:r>
            <a:endParaRPr lang="en-US" dirty="0"/>
          </a:p>
        </p:txBody>
      </p:sp>
    </p:spTree>
    <p:extLst>
      <p:ext uri="{BB962C8B-B14F-4D97-AF65-F5344CB8AC3E}">
        <p14:creationId xmlns:p14="http://schemas.microsoft.com/office/powerpoint/2010/main" val="1617627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Part Page 6">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TextBox 6"/>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8" name="Group 7"/>
          <p:cNvGrpSpPr/>
          <p:nvPr userDrawn="1"/>
        </p:nvGrpSpPr>
        <p:grpSpPr>
          <a:xfrm>
            <a:off x="267829" y="4517344"/>
            <a:ext cx="8677652" cy="454752"/>
            <a:chOff x="267829" y="4517344"/>
            <a:chExt cx="8677652" cy="454752"/>
          </a:xfrm>
        </p:grpSpPr>
        <p:cxnSp>
          <p:nvCxnSpPr>
            <p:cNvPr id="9" name="Straight Connector 8"/>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15" name="Text Placeholder 2"/>
          <p:cNvSpPr>
            <a:spLocks noGrp="1"/>
          </p:cNvSpPr>
          <p:nvPr>
            <p:ph type="body" sz="quarter" idx="10" hasCustomPrompt="1"/>
          </p:nvPr>
        </p:nvSpPr>
        <p:spPr>
          <a:xfrm>
            <a:off x="0" y="532049"/>
            <a:ext cx="7013796" cy="1160884"/>
          </a:xfrm>
          <a:solidFill>
            <a:schemeClr val="bg1">
              <a:alpha val="70000"/>
            </a:schemeClr>
          </a:solidFill>
        </p:spPr>
        <p:txBody>
          <a:bodyPr anchor="b" anchorCtr="0"/>
          <a:lstStyle>
            <a:lvl1pPr marL="283464" indent="0">
              <a:buNone/>
              <a:defRPr sz="5400" b="0" i="0" baseline="0">
                <a:solidFill>
                  <a:schemeClr val="tx1"/>
                </a:solidFill>
              </a:defRPr>
            </a:lvl1pPr>
          </a:lstStyle>
          <a:p>
            <a:pPr lvl="0"/>
            <a:r>
              <a:rPr lang="en-US" dirty="0" smtClean="0"/>
              <a:t>MAIN TITLE</a:t>
            </a:r>
            <a:endParaRPr lang="en-US" dirty="0"/>
          </a:p>
        </p:txBody>
      </p:sp>
      <p:sp>
        <p:nvSpPr>
          <p:cNvPr id="16" name="Text Placeholder 4"/>
          <p:cNvSpPr>
            <a:spLocks noGrp="1"/>
          </p:cNvSpPr>
          <p:nvPr>
            <p:ph type="body" sz="quarter" idx="11" hasCustomPrompt="1"/>
          </p:nvPr>
        </p:nvSpPr>
        <p:spPr>
          <a:xfrm>
            <a:off x="0" y="1692933"/>
            <a:ext cx="7013796" cy="858144"/>
          </a:xfrm>
          <a:solidFill>
            <a:schemeClr val="bg1">
              <a:alpha val="70000"/>
            </a:schemeClr>
          </a:solidFill>
        </p:spPr>
        <p:txBody>
          <a:bodyPr anchor="t" anchorCtr="0"/>
          <a:lstStyle>
            <a:lvl1pPr marL="283464" indent="0">
              <a:buNone/>
              <a:defRPr sz="3200" b="1" i="1"/>
            </a:lvl1pPr>
          </a:lstStyle>
          <a:p>
            <a:pPr lvl="0"/>
            <a:r>
              <a:rPr lang="en-US" dirty="0" smtClean="0"/>
              <a:t>After-title</a:t>
            </a:r>
            <a:endParaRPr lang="en-US" dirty="0"/>
          </a:p>
        </p:txBody>
      </p:sp>
    </p:spTree>
    <p:extLst>
      <p:ext uri="{BB962C8B-B14F-4D97-AF65-F5344CB8AC3E}">
        <p14:creationId xmlns:p14="http://schemas.microsoft.com/office/powerpoint/2010/main" val="1876476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Righthand Bullets 3">
    <p:spTree>
      <p:nvGrpSpPr>
        <p:cNvPr id="1" name=""/>
        <p:cNvGrpSpPr/>
        <p:nvPr/>
      </p:nvGrpSpPr>
      <p:grpSpPr>
        <a:xfrm>
          <a:off x="0" y="0"/>
          <a:ext cx="0" cy="0"/>
          <a:chOff x="0" y="0"/>
          <a:chExt cx="0" cy="0"/>
        </a:xfrm>
      </p:grpSpPr>
      <p:pic>
        <p:nvPicPr>
          <p:cNvPr id="8" name="Content Placeholder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572000" cy="5143500"/>
          </a:xfrm>
          <a:prstGeom prst="rect">
            <a:avLst/>
          </a:prstGeom>
        </p:spPr>
      </p:pic>
      <p:sp>
        <p:nvSpPr>
          <p:cNvPr id="4" name="Content Placeholder 3"/>
          <p:cNvSpPr>
            <a:spLocks noGrp="1"/>
          </p:cNvSpPr>
          <p:nvPr>
            <p:ph sz="half" idx="2"/>
          </p:nvPr>
        </p:nvSpPr>
        <p:spPr>
          <a:xfrm>
            <a:off x="4978400" y="205978"/>
            <a:ext cx="3708400" cy="4258074"/>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rgbClr val="FFFFFF"/>
                </a:solidFill>
                <a:latin typeface="+mj-lt"/>
              </a:rPr>
              <a:pPr/>
              <a:t>‹#›</a:t>
            </a:fld>
            <a:endParaRPr lang="en-US" sz="600" dirty="0">
              <a:solidFill>
                <a:srgbClr val="FFFFFF"/>
              </a:solidFill>
              <a:latin typeface="+mj-lt"/>
            </a:endParaRPr>
          </a:p>
        </p:txBody>
      </p:sp>
      <p:sp>
        <p:nvSpPr>
          <p:cNvPr id="11" name="TextBox 10"/>
          <p:cNvSpPr txBox="1"/>
          <p:nvPr userDrawn="1"/>
        </p:nvSpPr>
        <p:spPr>
          <a:xfrm>
            <a:off x="4540460" y="4733668"/>
            <a:ext cx="3980017" cy="184666"/>
          </a:xfrm>
          <a:prstGeom prst="rect">
            <a:avLst/>
          </a:prstGeom>
          <a:noFill/>
          <a:ln>
            <a:noFill/>
          </a:ln>
        </p:spPr>
        <p:txBody>
          <a:bodyPr wrap="square" rtlCol="0">
            <a:spAutoFit/>
          </a:bodyPr>
          <a:lstStyle/>
          <a:p>
            <a:r>
              <a:rPr lang="en-US" sz="600" dirty="0" smtClean="0">
                <a:solidFill>
                  <a:schemeClr val="accent6"/>
                </a:solidFill>
                <a:latin typeface="+mj-lt"/>
              </a:rPr>
              <a:t>© 2015 SILICON VALLEY DATA SCIENCE LLC. ALL RIGHTS RESERVED.	</a:t>
            </a:r>
            <a:endParaRPr lang="en-US" sz="1000" dirty="0">
              <a:solidFill>
                <a:schemeClr val="accent6"/>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0" name="Rectangle 9"/>
          <p:cNvSpPr/>
          <p:nvPr userDrawn="1"/>
        </p:nvSpPr>
        <p:spPr>
          <a:xfrm>
            <a:off x="0" y="0"/>
            <a:ext cx="4572000" cy="1793014"/>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5"/>
          <p:cNvSpPr>
            <a:spLocks noGrp="1"/>
          </p:cNvSpPr>
          <p:nvPr>
            <p:ph type="body" sz="quarter" idx="10" hasCustomPrompt="1"/>
          </p:nvPr>
        </p:nvSpPr>
        <p:spPr>
          <a:xfrm>
            <a:off x="270933" y="205977"/>
            <a:ext cx="4019968" cy="1321403"/>
          </a:xfrm>
        </p:spPr>
        <p:txBody>
          <a:bodyPr/>
          <a:lstStyle>
            <a:lvl1pPr marL="0" indent="0">
              <a:buNone/>
              <a:defRPr sz="3200" b="1" cap="all">
                <a:solidFill>
                  <a:schemeClr val="bg1"/>
                </a:solidFill>
                <a:effectLst>
                  <a:outerShdw blurRad="50800" dist="38100" dir="2700000" algn="tl" rotWithShape="0">
                    <a:srgbClr val="000000">
                      <a:alpha val="43000"/>
                    </a:srgbClr>
                  </a:outerShdw>
                </a:effectLst>
              </a:defRPr>
            </a:lvl1pPr>
          </a:lstStyle>
          <a:p>
            <a:pPr lvl="0"/>
            <a:r>
              <a:rPr lang="en-US" dirty="0" smtClean="0"/>
              <a:t>CLICK TO EDIT TITLE</a:t>
            </a:r>
            <a:endParaRPr lang="en-US" dirty="0"/>
          </a:p>
        </p:txBody>
      </p:sp>
    </p:spTree>
    <p:extLst>
      <p:ext uri="{BB962C8B-B14F-4D97-AF65-F5344CB8AC3E}">
        <p14:creationId xmlns:p14="http://schemas.microsoft.com/office/powerpoint/2010/main" val="4083954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Wide Bullets Cloth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7696" cy="5143500"/>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0" name="TextBox 9"/>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2015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507442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Wide Bullets 3">
    <p:spTree>
      <p:nvGrpSpPr>
        <p:cNvPr id="1" name=""/>
        <p:cNvGrpSpPr/>
        <p:nvPr/>
      </p:nvGrpSpPr>
      <p:grpSpPr>
        <a:xfrm>
          <a:off x="0" y="0"/>
          <a:ext cx="0" cy="0"/>
          <a:chOff x="0" y="0"/>
          <a:chExt cx="0" cy="0"/>
        </a:xfrm>
      </p:grpSpPr>
      <p:pic>
        <p:nvPicPr>
          <p:cNvPr id="10" name="Picture Placeholder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8650" cy="5143500"/>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4" name="TextBox 13"/>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2015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3755958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Wide Bullets 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7695" cy="5143500"/>
          </a:xfrm>
          <a:prstGeom prst="rect">
            <a:avLst/>
          </a:prstGeom>
        </p:spPr>
      </p:pic>
      <p:sp>
        <p:nvSpPr>
          <p:cNvPr id="2" name="Title 1"/>
          <p:cNvSpPr>
            <a:spLocks noGrp="1"/>
          </p:cNvSpPr>
          <p:nvPr>
            <p:ph type="title" hasCustomPrompt="1"/>
          </p:nvPr>
        </p:nvSpPr>
        <p:spPr>
          <a:xfrm>
            <a:off x="1879977" y="205979"/>
            <a:ext cx="6806823" cy="857250"/>
          </a:xfrm>
        </p:spPr>
        <p:txBody>
          <a:bodyPr>
            <a:noAutofit/>
          </a:bodyPr>
          <a:lstStyle>
            <a:lvl1pPr algn="l">
              <a:defRPr sz="3200" b="1"/>
            </a:lvl1pPr>
          </a:lstStyle>
          <a:p>
            <a:r>
              <a:rPr lang="en-US" dirty="0" smtClean="0"/>
              <a:t>CLICK TO EDIT TITLE</a:t>
            </a:r>
            <a:endParaRPr lang="en-US" dirty="0"/>
          </a:p>
        </p:txBody>
      </p:sp>
      <p:sp>
        <p:nvSpPr>
          <p:cNvPr id="4" name="Content Placeholder 3"/>
          <p:cNvSpPr>
            <a:spLocks noGrp="1"/>
          </p:cNvSpPr>
          <p:nvPr>
            <p:ph sz="half" idx="2"/>
          </p:nvPr>
        </p:nvSpPr>
        <p:spPr>
          <a:xfrm>
            <a:off x="1879977" y="1069580"/>
            <a:ext cx="6806823" cy="3394472"/>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91294" y="4733668"/>
            <a:ext cx="582848" cy="246221"/>
          </a:xfrm>
          <a:prstGeom prst="rect">
            <a:avLst/>
          </a:prstGeom>
          <a:noFill/>
        </p:spPr>
        <p:txBody>
          <a:bodyPr wrap="square" rtlCol="0">
            <a:spAutoFit/>
          </a:bodyPr>
          <a:lstStyle/>
          <a:p>
            <a:fld id="{ED8F918E-4C06-7E43-8EEC-6B80EEAD3344}" type="slidenum">
              <a:rPr lang="en-US" sz="1000" smtClean="0">
                <a:solidFill>
                  <a:schemeClr val="accent6"/>
                </a:solidFill>
                <a:latin typeface="+mj-lt"/>
              </a:rPr>
              <a:pPr/>
              <a:t>‹#›</a:t>
            </a:fld>
            <a:endParaRPr lang="en-US" sz="600" dirty="0">
              <a:solidFill>
                <a:schemeClr val="accent6"/>
              </a:solidFill>
              <a:latin typeface="+mj-lt"/>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0478" y="4525137"/>
            <a:ext cx="406211" cy="454752"/>
          </a:xfrm>
          <a:prstGeom prst="rect">
            <a:avLst/>
          </a:prstGeom>
        </p:spPr>
      </p:pic>
      <p:cxnSp>
        <p:nvCxnSpPr>
          <p:cNvPr id="13" name="Straight Connector 12"/>
          <p:cNvCxnSpPr/>
          <p:nvPr userDrawn="1"/>
        </p:nvCxnSpPr>
        <p:spPr>
          <a:xfrm>
            <a:off x="270933" y="4733668"/>
            <a:ext cx="8011690" cy="1105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0" name="TextBox 9"/>
          <p:cNvSpPr txBox="1"/>
          <p:nvPr userDrawn="1"/>
        </p:nvSpPr>
        <p:spPr>
          <a:xfrm>
            <a:off x="4394858" y="4733668"/>
            <a:ext cx="3980017" cy="184666"/>
          </a:xfrm>
          <a:prstGeom prst="rect">
            <a:avLst/>
          </a:prstGeom>
          <a:noFill/>
          <a:ln>
            <a:noFill/>
          </a:ln>
        </p:spPr>
        <p:txBody>
          <a:bodyPr wrap="square" rtlCol="0">
            <a:spAutoFit/>
          </a:bodyPr>
          <a:lstStyle/>
          <a:p>
            <a:pPr algn="r"/>
            <a:r>
              <a:rPr lang="en-US" sz="600" dirty="0" smtClean="0">
                <a:solidFill>
                  <a:schemeClr val="accent6"/>
                </a:solidFill>
                <a:latin typeface="+mj-lt"/>
              </a:rPr>
              <a:t>© 2015 SILICON VALLEY DATA SCIENCE LLC. ALL RIGHTS RESERVED.	</a:t>
            </a:r>
            <a:endParaRPr lang="en-US" sz="1000" dirty="0">
              <a:solidFill>
                <a:schemeClr val="accent6"/>
              </a:solidFill>
              <a:latin typeface="+mj-lt"/>
            </a:endParaRPr>
          </a:p>
        </p:txBody>
      </p:sp>
    </p:spTree>
    <p:extLst>
      <p:ext uri="{BB962C8B-B14F-4D97-AF65-F5344CB8AC3E}">
        <p14:creationId xmlns:p14="http://schemas.microsoft.com/office/powerpoint/2010/main" val="64146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t Page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TextBox 6"/>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8" name="Group 7"/>
          <p:cNvGrpSpPr/>
          <p:nvPr userDrawn="1"/>
        </p:nvGrpSpPr>
        <p:grpSpPr>
          <a:xfrm>
            <a:off x="267829" y="4517344"/>
            <a:ext cx="8677652" cy="454752"/>
            <a:chOff x="267829" y="4517344"/>
            <a:chExt cx="8677652" cy="454752"/>
          </a:xfrm>
        </p:grpSpPr>
        <p:cxnSp>
          <p:nvCxnSpPr>
            <p:cNvPr id="9" name="Straight Connector 8"/>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3" name="Text Placeholder 2"/>
          <p:cNvSpPr>
            <a:spLocks noGrp="1"/>
          </p:cNvSpPr>
          <p:nvPr>
            <p:ph type="body" sz="quarter" idx="10" hasCustomPrompt="1"/>
          </p:nvPr>
        </p:nvSpPr>
        <p:spPr>
          <a:xfrm>
            <a:off x="1" y="1390193"/>
            <a:ext cx="7013796" cy="1160884"/>
          </a:xfrm>
          <a:solidFill>
            <a:schemeClr val="bg1">
              <a:alpha val="70000"/>
            </a:schemeClr>
          </a:solidFill>
        </p:spPr>
        <p:txBody>
          <a:bodyPr/>
          <a:lstStyle>
            <a:lvl1pPr marL="283464" indent="0">
              <a:buNone/>
              <a:defRPr sz="5400" b="0" i="0" baseline="0">
                <a:solidFill>
                  <a:schemeClr val="tx1"/>
                </a:solidFill>
              </a:defRPr>
            </a:lvl1pPr>
          </a:lstStyle>
          <a:p>
            <a:pPr lvl="0"/>
            <a:r>
              <a:rPr lang="en-US" dirty="0" smtClean="0"/>
              <a:t>MAIN TITLE</a:t>
            </a:r>
            <a:endParaRPr lang="en-US" dirty="0"/>
          </a:p>
        </p:txBody>
      </p:sp>
      <p:sp>
        <p:nvSpPr>
          <p:cNvPr id="5" name="Text Placeholder 4"/>
          <p:cNvSpPr>
            <a:spLocks noGrp="1"/>
          </p:cNvSpPr>
          <p:nvPr>
            <p:ph type="body" sz="quarter" idx="11" hasCustomPrompt="1"/>
          </p:nvPr>
        </p:nvSpPr>
        <p:spPr>
          <a:xfrm>
            <a:off x="0" y="523469"/>
            <a:ext cx="7013796" cy="858144"/>
          </a:xfrm>
          <a:solidFill>
            <a:schemeClr val="bg1">
              <a:alpha val="70000"/>
            </a:schemeClr>
          </a:solidFill>
        </p:spPr>
        <p:txBody>
          <a:bodyPr anchor="b" anchorCtr="0"/>
          <a:lstStyle>
            <a:lvl1pPr marL="283464" indent="0">
              <a:buNone/>
              <a:defRPr sz="3200" b="1" i="1"/>
            </a:lvl1pPr>
          </a:lstStyle>
          <a:p>
            <a:pPr lvl="0"/>
            <a:r>
              <a:rPr lang="en-US" dirty="0" smtClean="0"/>
              <a:t>Pre-title</a:t>
            </a:r>
            <a:endParaRPr lang="en-US" dirty="0"/>
          </a:p>
        </p:txBody>
      </p:sp>
    </p:spTree>
    <p:extLst>
      <p:ext uri="{BB962C8B-B14F-4D97-AF65-F5344CB8AC3E}">
        <p14:creationId xmlns:p14="http://schemas.microsoft.com/office/powerpoint/2010/main" val="288230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rt Pag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TextBox 6"/>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8" name="Group 7"/>
          <p:cNvGrpSpPr/>
          <p:nvPr userDrawn="1"/>
        </p:nvGrpSpPr>
        <p:grpSpPr>
          <a:xfrm>
            <a:off x="267829" y="4517344"/>
            <a:ext cx="8677652" cy="454752"/>
            <a:chOff x="267829" y="4517344"/>
            <a:chExt cx="8677652" cy="454752"/>
          </a:xfrm>
        </p:grpSpPr>
        <p:cxnSp>
          <p:nvCxnSpPr>
            <p:cNvPr id="9" name="Straight Connector 8"/>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3" name="Text Placeholder 2"/>
          <p:cNvSpPr>
            <a:spLocks noGrp="1"/>
          </p:cNvSpPr>
          <p:nvPr>
            <p:ph type="body" sz="quarter" idx="10" hasCustomPrompt="1"/>
          </p:nvPr>
        </p:nvSpPr>
        <p:spPr>
          <a:xfrm>
            <a:off x="1" y="1390193"/>
            <a:ext cx="7013796" cy="1160884"/>
          </a:xfrm>
          <a:solidFill>
            <a:schemeClr val="bg1">
              <a:alpha val="70000"/>
            </a:schemeClr>
          </a:solidFill>
        </p:spPr>
        <p:txBody>
          <a:bodyPr/>
          <a:lstStyle>
            <a:lvl1pPr marL="283464" indent="0">
              <a:buNone/>
              <a:defRPr sz="5400" b="0" i="0" baseline="0">
                <a:solidFill>
                  <a:schemeClr val="tx1"/>
                </a:solidFill>
              </a:defRPr>
            </a:lvl1pPr>
          </a:lstStyle>
          <a:p>
            <a:pPr lvl="0"/>
            <a:r>
              <a:rPr lang="en-US" dirty="0" smtClean="0"/>
              <a:t>MAIN TITLE</a:t>
            </a:r>
            <a:endParaRPr lang="en-US" dirty="0"/>
          </a:p>
        </p:txBody>
      </p:sp>
      <p:sp>
        <p:nvSpPr>
          <p:cNvPr id="5" name="Text Placeholder 4"/>
          <p:cNvSpPr>
            <a:spLocks noGrp="1"/>
          </p:cNvSpPr>
          <p:nvPr>
            <p:ph type="body" sz="quarter" idx="11" hasCustomPrompt="1"/>
          </p:nvPr>
        </p:nvSpPr>
        <p:spPr>
          <a:xfrm>
            <a:off x="0" y="523469"/>
            <a:ext cx="7013796" cy="858144"/>
          </a:xfrm>
          <a:solidFill>
            <a:schemeClr val="bg1">
              <a:alpha val="70000"/>
            </a:schemeClr>
          </a:solidFill>
        </p:spPr>
        <p:txBody>
          <a:bodyPr anchor="b" anchorCtr="0"/>
          <a:lstStyle>
            <a:lvl1pPr marL="283464" indent="0">
              <a:buNone/>
              <a:defRPr sz="3200" b="1" i="1"/>
            </a:lvl1pPr>
          </a:lstStyle>
          <a:p>
            <a:pPr lvl="0"/>
            <a:r>
              <a:rPr lang="en-US" dirty="0" smtClean="0"/>
              <a:t>Pre-title</a:t>
            </a:r>
            <a:endParaRPr lang="en-US" dirty="0"/>
          </a:p>
        </p:txBody>
      </p:sp>
    </p:spTree>
    <p:extLst>
      <p:ext uri="{BB962C8B-B14F-4D97-AF65-F5344CB8AC3E}">
        <p14:creationId xmlns:p14="http://schemas.microsoft.com/office/powerpoint/2010/main" val="1905032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t Page 4">
    <p:spTree>
      <p:nvGrpSpPr>
        <p:cNvPr id="1" name=""/>
        <p:cNvGrpSpPr/>
        <p:nvPr/>
      </p:nvGrpSpPr>
      <p:grpSpPr>
        <a:xfrm>
          <a:off x="0" y="0"/>
          <a:ext cx="0" cy="0"/>
          <a:chOff x="0" y="0"/>
          <a:chExt cx="0" cy="0"/>
        </a:xfrm>
      </p:grpSpPr>
      <p:pic>
        <p:nvPicPr>
          <p:cNvPr id="13" name="Picture 12" descr="tumblr_n4cm73ozlb1st5lhmo1_1280.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7" name="TextBox 6"/>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8" name="Group 7"/>
          <p:cNvGrpSpPr/>
          <p:nvPr userDrawn="1"/>
        </p:nvGrpSpPr>
        <p:grpSpPr>
          <a:xfrm>
            <a:off x="267829" y="4517344"/>
            <a:ext cx="8677652" cy="454752"/>
            <a:chOff x="267829" y="4517344"/>
            <a:chExt cx="8677652" cy="454752"/>
          </a:xfrm>
        </p:grpSpPr>
        <p:cxnSp>
          <p:nvCxnSpPr>
            <p:cNvPr id="9" name="Straight Connector 8"/>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15" name="Text Placeholder 2"/>
          <p:cNvSpPr>
            <a:spLocks noGrp="1"/>
          </p:cNvSpPr>
          <p:nvPr>
            <p:ph type="body" sz="quarter" idx="10" hasCustomPrompt="1"/>
          </p:nvPr>
        </p:nvSpPr>
        <p:spPr>
          <a:xfrm>
            <a:off x="0" y="532049"/>
            <a:ext cx="7013796" cy="1160884"/>
          </a:xfrm>
          <a:solidFill>
            <a:schemeClr val="bg1">
              <a:alpha val="70000"/>
            </a:schemeClr>
          </a:solidFill>
        </p:spPr>
        <p:txBody>
          <a:bodyPr anchor="b" anchorCtr="0"/>
          <a:lstStyle>
            <a:lvl1pPr marL="283464" indent="0">
              <a:buNone/>
              <a:defRPr sz="5400" b="0" i="0" baseline="0">
                <a:solidFill>
                  <a:schemeClr val="tx1"/>
                </a:solidFill>
              </a:defRPr>
            </a:lvl1pPr>
          </a:lstStyle>
          <a:p>
            <a:pPr lvl="0"/>
            <a:r>
              <a:rPr lang="en-US" dirty="0" smtClean="0"/>
              <a:t>MAIN TITLE</a:t>
            </a:r>
            <a:endParaRPr lang="en-US" dirty="0"/>
          </a:p>
        </p:txBody>
      </p:sp>
      <p:sp>
        <p:nvSpPr>
          <p:cNvPr id="16" name="Text Placeholder 4"/>
          <p:cNvSpPr>
            <a:spLocks noGrp="1"/>
          </p:cNvSpPr>
          <p:nvPr>
            <p:ph type="body" sz="quarter" idx="11" hasCustomPrompt="1"/>
          </p:nvPr>
        </p:nvSpPr>
        <p:spPr>
          <a:xfrm>
            <a:off x="0" y="1692933"/>
            <a:ext cx="7013796" cy="858144"/>
          </a:xfrm>
          <a:solidFill>
            <a:schemeClr val="bg1">
              <a:alpha val="70000"/>
            </a:schemeClr>
          </a:solidFill>
        </p:spPr>
        <p:txBody>
          <a:bodyPr anchor="t" anchorCtr="0"/>
          <a:lstStyle>
            <a:lvl1pPr marL="283464" indent="0">
              <a:buNone/>
              <a:defRPr sz="3200" b="1" i="1"/>
            </a:lvl1pPr>
          </a:lstStyle>
          <a:p>
            <a:pPr lvl="0"/>
            <a:r>
              <a:rPr lang="en-US" dirty="0" smtClean="0"/>
              <a:t>After-title</a:t>
            </a:r>
            <a:endParaRPr lang="en-US" dirty="0"/>
          </a:p>
        </p:txBody>
      </p:sp>
    </p:spTree>
    <p:extLst>
      <p:ext uri="{BB962C8B-B14F-4D97-AF65-F5344CB8AC3E}">
        <p14:creationId xmlns:p14="http://schemas.microsoft.com/office/powerpoint/2010/main" val="372379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rt Page 5">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TextBox 6"/>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8" name="Group 7"/>
          <p:cNvGrpSpPr/>
          <p:nvPr userDrawn="1"/>
        </p:nvGrpSpPr>
        <p:grpSpPr>
          <a:xfrm>
            <a:off x="267829" y="4517344"/>
            <a:ext cx="8677652" cy="454752"/>
            <a:chOff x="267829" y="4517344"/>
            <a:chExt cx="8677652" cy="454752"/>
          </a:xfrm>
        </p:grpSpPr>
        <p:cxnSp>
          <p:nvCxnSpPr>
            <p:cNvPr id="9" name="Straight Connector 8"/>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15" name="Text Placeholder 2"/>
          <p:cNvSpPr>
            <a:spLocks noGrp="1"/>
          </p:cNvSpPr>
          <p:nvPr>
            <p:ph type="body" sz="quarter" idx="10" hasCustomPrompt="1"/>
          </p:nvPr>
        </p:nvSpPr>
        <p:spPr>
          <a:xfrm>
            <a:off x="0" y="532049"/>
            <a:ext cx="7013796" cy="1160884"/>
          </a:xfrm>
          <a:solidFill>
            <a:schemeClr val="bg1">
              <a:alpha val="70000"/>
            </a:schemeClr>
          </a:solidFill>
        </p:spPr>
        <p:txBody>
          <a:bodyPr anchor="b" anchorCtr="0"/>
          <a:lstStyle>
            <a:lvl1pPr marL="283464" indent="0">
              <a:buNone/>
              <a:defRPr sz="5400" b="0" i="0" baseline="0">
                <a:solidFill>
                  <a:schemeClr val="tx1"/>
                </a:solidFill>
              </a:defRPr>
            </a:lvl1pPr>
          </a:lstStyle>
          <a:p>
            <a:pPr lvl="0"/>
            <a:r>
              <a:rPr lang="en-US" dirty="0" smtClean="0"/>
              <a:t>MAIN TITLE</a:t>
            </a:r>
            <a:endParaRPr lang="en-US" dirty="0"/>
          </a:p>
        </p:txBody>
      </p:sp>
      <p:sp>
        <p:nvSpPr>
          <p:cNvPr id="16" name="Text Placeholder 4"/>
          <p:cNvSpPr>
            <a:spLocks noGrp="1"/>
          </p:cNvSpPr>
          <p:nvPr>
            <p:ph type="body" sz="quarter" idx="11" hasCustomPrompt="1"/>
          </p:nvPr>
        </p:nvSpPr>
        <p:spPr>
          <a:xfrm>
            <a:off x="0" y="1692933"/>
            <a:ext cx="7013796" cy="858144"/>
          </a:xfrm>
          <a:solidFill>
            <a:schemeClr val="bg1">
              <a:alpha val="70000"/>
            </a:schemeClr>
          </a:solidFill>
        </p:spPr>
        <p:txBody>
          <a:bodyPr anchor="t" anchorCtr="0"/>
          <a:lstStyle>
            <a:lvl1pPr marL="283464" indent="0">
              <a:buNone/>
              <a:defRPr sz="3200" b="1" i="1"/>
            </a:lvl1pPr>
          </a:lstStyle>
          <a:p>
            <a:pPr lvl="0"/>
            <a:r>
              <a:rPr lang="en-US" dirty="0" smtClean="0"/>
              <a:t>After-title</a:t>
            </a:r>
            <a:endParaRPr lang="en-US" dirty="0"/>
          </a:p>
        </p:txBody>
      </p:sp>
    </p:spTree>
    <p:extLst>
      <p:ext uri="{BB962C8B-B14F-4D97-AF65-F5344CB8AC3E}">
        <p14:creationId xmlns:p14="http://schemas.microsoft.com/office/powerpoint/2010/main" val="1200581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t Page 6">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4" y="0"/>
            <a:ext cx="9141291" cy="5143500"/>
          </a:xfrm>
          <a:prstGeom prst="rect">
            <a:avLst/>
          </a:prstGeom>
        </p:spPr>
      </p:pic>
      <p:sp>
        <p:nvSpPr>
          <p:cNvPr id="7" name="TextBox 6"/>
          <p:cNvSpPr txBox="1"/>
          <p:nvPr userDrawn="1"/>
        </p:nvSpPr>
        <p:spPr>
          <a:xfrm>
            <a:off x="191293" y="4733668"/>
            <a:ext cx="4726147" cy="246221"/>
          </a:xfrm>
          <a:prstGeom prst="rect">
            <a:avLst/>
          </a:prstGeom>
          <a:noFill/>
        </p:spPr>
        <p:txBody>
          <a:bodyPr wrap="square" rtlCol="0">
            <a:spAutoFit/>
          </a:bodyPr>
          <a:lstStyle/>
          <a:p>
            <a:fld id="{ED8F918E-4C06-7E43-8EEC-6B80EEAD3344}" type="slidenum">
              <a:rPr lang="en-US" sz="1000" smtClean="0">
                <a:solidFill>
                  <a:schemeClr val="bg1"/>
                </a:solidFill>
                <a:latin typeface="+mj-lt"/>
              </a:rPr>
              <a:pPr/>
              <a:t>‹#›</a:t>
            </a:fld>
            <a:endParaRPr lang="en-US" sz="600" dirty="0">
              <a:solidFill>
                <a:schemeClr val="bg1"/>
              </a:solidFill>
              <a:latin typeface="+mj-lt"/>
            </a:endParaRPr>
          </a:p>
        </p:txBody>
      </p:sp>
      <p:grpSp>
        <p:nvGrpSpPr>
          <p:cNvPr id="8" name="Group 7"/>
          <p:cNvGrpSpPr/>
          <p:nvPr userDrawn="1"/>
        </p:nvGrpSpPr>
        <p:grpSpPr>
          <a:xfrm>
            <a:off x="267829" y="4517344"/>
            <a:ext cx="8677652" cy="454752"/>
            <a:chOff x="267829" y="4517344"/>
            <a:chExt cx="8677652" cy="454752"/>
          </a:xfrm>
        </p:grpSpPr>
        <p:cxnSp>
          <p:nvCxnSpPr>
            <p:cNvPr id="9" name="Straight Connector 8"/>
            <p:cNvCxnSpPr/>
            <p:nvPr/>
          </p:nvCxnSpPr>
          <p:spPr>
            <a:xfrm>
              <a:off x="267829" y="4733668"/>
              <a:ext cx="8014794" cy="1105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687" y="4517344"/>
              <a:ext cx="443794" cy="454752"/>
            </a:xfrm>
            <a:prstGeom prst="rect">
              <a:avLst/>
            </a:prstGeom>
          </p:spPr>
        </p:pic>
      </p:grpSp>
      <p:sp>
        <p:nvSpPr>
          <p:cNvPr id="15" name="Text Placeholder 2"/>
          <p:cNvSpPr>
            <a:spLocks noGrp="1"/>
          </p:cNvSpPr>
          <p:nvPr>
            <p:ph type="body" sz="quarter" idx="10" hasCustomPrompt="1"/>
          </p:nvPr>
        </p:nvSpPr>
        <p:spPr>
          <a:xfrm>
            <a:off x="0" y="532049"/>
            <a:ext cx="7013796" cy="1160884"/>
          </a:xfrm>
          <a:solidFill>
            <a:schemeClr val="bg1">
              <a:alpha val="70000"/>
            </a:schemeClr>
          </a:solidFill>
        </p:spPr>
        <p:txBody>
          <a:bodyPr anchor="b" anchorCtr="0"/>
          <a:lstStyle>
            <a:lvl1pPr marL="283464" indent="0">
              <a:buNone/>
              <a:defRPr sz="5400" b="0" i="0" baseline="0">
                <a:solidFill>
                  <a:schemeClr val="tx1"/>
                </a:solidFill>
              </a:defRPr>
            </a:lvl1pPr>
          </a:lstStyle>
          <a:p>
            <a:pPr lvl="0"/>
            <a:r>
              <a:rPr lang="en-US" dirty="0" smtClean="0"/>
              <a:t>MAIN TITLE</a:t>
            </a:r>
            <a:endParaRPr lang="en-US" dirty="0"/>
          </a:p>
        </p:txBody>
      </p:sp>
      <p:sp>
        <p:nvSpPr>
          <p:cNvPr id="16" name="Text Placeholder 4"/>
          <p:cNvSpPr>
            <a:spLocks noGrp="1"/>
          </p:cNvSpPr>
          <p:nvPr>
            <p:ph type="body" sz="quarter" idx="11" hasCustomPrompt="1"/>
          </p:nvPr>
        </p:nvSpPr>
        <p:spPr>
          <a:xfrm>
            <a:off x="0" y="1692933"/>
            <a:ext cx="7013796" cy="858144"/>
          </a:xfrm>
          <a:solidFill>
            <a:schemeClr val="bg1">
              <a:alpha val="70000"/>
            </a:schemeClr>
          </a:solidFill>
        </p:spPr>
        <p:txBody>
          <a:bodyPr anchor="t" anchorCtr="0"/>
          <a:lstStyle>
            <a:lvl1pPr marL="283464" indent="0">
              <a:buNone/>
              <a:defRPr sz="3200" b="1" i="1"/>
            </a:lvl1pPr>
          </a:lstStyle>
          <a:p>
            <a:pPr lvl="0"/>
            <a:r>
              <a:rPr lang="en-US" dirty="0" smtClean="0"/>
              <a:t>After-title</a:t>
            </a:r>
            <a:endParaRPr lang="en-US" dirty="0"/>
          </a:p>
        </p:txBody>
      </p:sp>
    </p:spTree>
    <p:extLst>
      <p:ext uri="{BB962C8B-B14F-4D97-AF65-F5344CB8AC3E}">
        <p14:creationId xmlns:p14="http://schemas.microsoft.com/office/powerpoint/2010/main" val="3361541090"/>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5737019"/>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71" r:id="rId3"/>
    <p:sldLayoutId id="2147483654" r:id="rId4"/>
    <p:sldLayoutId id="2147483683" r:id="rId5"/>
    <p:sldLayoutId id="2147483686" r:id="rId6"/>
    <p:sldLayoutId id="2147483660" r:id="rId7"/>
    <p:sldLayoutId id="2147483684" r:id="rId8"/>
    <p:sldLayoutId id="2147483687" r:id="rId9"/>
    <p:sldLayoutId id="2147483673" r:id="rId10"/>
    <p:sldLayoutId id="2147483674" r:id="rId11"/>
    <p:sldLayoutId id="2147483651" r:id="rId12"/>
    <p:sldLayoutId id="2147483663" r:id="rId13"/>
    <p:sldLayoutId id="2147483668" r:id="rId14"/>
    <p:sldLayoutId id="2147483655" r:id="rId15"/>
    <p:sldLayoutId id="2147483661" r:id="rId16"/>
    <p:sldLayoutId id="2147483666" r:id="rId17"/>
    <p:sldLayoutId id="2147483678" r:id="rId18"/>
    <p:sldLayoutId id="2147483680" r:id="rId19"/>
    <p:sldLayoutId id="2147483667" r:id="rId20"/>
    <p:sldLayoutId id="2147483679" r:id="rId21"/>
    <p:sldLayoutId id="2147483681" r:id="rId22"/>
    <p:sldLayoutId id="2147483652" r:id="rId23"/>
    <p:sldLayoutId id="2147483662" r:id="rId24"/>
    <p:sldLayoutId id="2147483669" r:id="rId25"/>
    <p:sldLayoutId id="2147483685" r:id="rId26"/>
    <p:sldLayoutId id="2147483676" r:id="rId27"/>
    <p:sldLayoutId id="2147483677" r:id="rId28"/>
    <p:sldLayoutId id="2147483682" r:id="rId29"/>
    <p:sldLayoutId id="2147483670" r:id="rId30"/>
    <p:sldLayoutId id="2147483664" r:id="rId31"/>
    <p:sldLayoutId id="2147483665" r:id="rId32"/>
    <p:sldLayoutId id="2147483650" r:id="rId33"/>
    <p:sldLayoutId id="2147483657" r:id="rId34"/>
    <p:sldLayoutId id="2147483692" r:id="rId35"/>
    <p:sldLayoutId id="2147483688"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Lst>
  <p:txStyles>
    <p:titleStyle>
      <a:lvl1pPr algn="l" defTabSz="4572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jpeg"/><Relationship Id="rId11" Type="http://schemas.openxmlformats.org/officeDocument/2006/relationships/image" Target="../media/image81.png"/><Relationship Id="rId1" Type="http://schemas.openxmlformats.org/officeDocument/2006/relationships/slideLayout" Target="../slideLayouts/slideLayout15.xml"/><Relationship Id="rId2" Type="http://schemas.openxmlformats.org/officeDocument/2006/relationships/image" Target="../media/image7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15.xml"/><Relationship Id="rId2" Type="http://schemas.openxmlformats.org/officeDocument/2006/relationships/image" Target="../media/image8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15.xml"/><Relationship Id="rId2" Type="http://schemas.openxmlformats.org/officeDocument/2006/relationships/image" Target="../media/image8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90.png"/></Relationships>
</file>

<file path=ppt/slides/_rels/slide2.xml.rels><?xml version="1.0" encoding="UTF-8" standalone="yes"?>
<Relationships xmlns="http://schemas.openxmlformats.org/package/2006/relationships"><Relationship Id="rId20" Type="http://schemas.openxmlformats.org/officeDocument/2006/relationships/image" Target="../media/image49.jpeg"/><Relationship Id="rId21" Type="http://schemas.openxmlformats.org/officeDocument/2006/relationships/image" Target="../media/image50.jpeg"/><Relationship Id="rId22" Type="http://schemas.openxmlformats.org/officeDocument/2006/relationships/image" Target="../media/image51.jpeg"/><Relationship Id="rId23" Type="http://schemas.openxmlformats.org/officeDocument/2006/relationships/image" Target="../media/image52.jpeg"/><Relationship Id="rId24" Type="http://schemas.openxmlformats.org/officeDocument/2006/relationships/image" Target="../media/image53.jpeg"/><Relationship Id="rId25" Type="http://schemas.openxmlformats.org/officeDocument/2006/relationships/image" Target="../media/image54.jpeg"/><Relationship Id="rId26" Type="http://schemas.openxmlformats.org/officeDocument/2006/relationships/image" Target="../media/image55.jpeg"/><Relationship Id="rId27" Type="http://schemas.openxmlformats.org/officeDocument/2006/relationships/image" Target="../media/image56.jpeg"/><Relationship Id="rId28" Type="http://schemas.openxmlformats.org/officeDocument/2006/relationships/image" Target="../media/image57.jpeg"/><Relationship Id="rId29" Type="http://schemas.openxmlformats.org/officeDocument/2006/relationships/image" Target="../media/image58.jpeg"/><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30" Type="http://schemas.openxmlformats.org/officeDocument/2006/relationships/image" Target="../media/image59.jpeg"/><Relationship Id="rId31" Type="http://schemas.openxmlformats.org/officeDocument/2006/relationships/image" Target="../media/image60.jpeg"/><Relationship Id="rId32" Type="http://schemas.openxmlformats.org/officeDocument/2006/relationships/image" Target="../media/image61.jpeg"/><Relationship Id="rId9" Type="http://schemas.openxmlformats.org/officeDocument/2006/relationships/image" Target="../media/image38.jpeg"/><Relationship Id="rId6" Type="http://schemas.openxmlformats.org/officeDocument/2006/relationships/image" Target="../media/image35.png"/><Relationship Id="rId7" Type="http://schemas.openxmlformats.org/officeDocument/2006/relationships/image" Target="../media/image36.jpeg"/><Relationship Id="rId8" Type="http://schemas.openxmlformats.org/officeDocument/2006/relationships/image" Target="../media/image37.jpeg"/><Relationship Id="rId33" Type="http://schemas.openxmlformats.org/officeDocument/2006/relationships/image" Target="../media/image62.jpeg"/><Relationship Id="rId34" Type="http://schemas.openxmlformats.org/officeDocument/2006/relationships/image" Target="../media/image63.jpeg"/><Relationship Id="rId35" Type="http://schemas.openxmlformats.org/officeDocument/2006/relationships/image" Target="../media/image64.jpeg"/><Relationship Id="rId36" Type="http://schemas.openxmlformats.org/officeDocument/2006/relationships/image" Target="../media/image65.jpeg"/><Relationship Id="rId10" Type="http://schemas.openxmlformats.org/officeDocument/2006/relationships/image" Target="../media/image39.jpeg"/><Relationship Id="rId11" Type="http://schemas.openxmlformats.org/officeDocument/2006/relationships/image" Target="../media/image40.jpeg"/><Relationship Id="rId12" Type="http://schemas.openxmlformats.org/officeDocument/2006/relationships/image" Target="../media/image41.jpeg"/><Relationship Id="rId13" Type="http://schemas.openxmlformats.org/officeDocument/2006/relationships/image" Target="../media/image42.jpeg"/><Relationship Id="rId14" Type="http://schemas.openxmlformats.org/officeDocument/2006/relationships/image" Target="../media/image43.jpeg"/><Relationship Id="rId15" Type="http://schemas.openxmlformats.org/officeDocument/2006/relationships/image" Target="../media/image44.jpeg"/><Relationship Id="rId16" Type="http://schemas.openxmlformats.org/officeDocument/2006/relationships/image" Target="../media/image45.jpeg"/><Relationship Id="rId17" Type="http://schemas.openxmlformats.org/officeDocument/2006/relationships/image" Target="../media/image46.jpeg"/><Relationship Id="rId18" Type="http://schemas.openxmlformats.org/officeDocument/2006/relationships/image" Target="../media/image47.jpeg"/><Relationship Id="rId19" Type="http://schemas.openxmlformats.org/officeDocument/2006/relationships/image" Target="../media/image48.jpeg"/><Relationship Id="rId37" Type="http://schemas.openxmlformats.org/officeDocument/2006/relationships/image" Target="../media/image66.jpeg"/><Relationship Id="rId38" Type="http://schemas.openxmlformats.org/officeDocument/2006/relationships/image" Target="../media/image6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92.emf"/></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16.xml"/><Relationship Id="rId2"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 Id="rId3" Type="http://schemas.openxmlformats.org/officeDocument/2006/relationships/image" Target="../media/image10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10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7.png"/><Relationship Id="rId3" Type="http://schemas.openxmlformats.org/officeDocument/2006/relationships/image" Target="../media/image10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g"/><Relationship Id="rId5" Type="http://schemas.openxmlformats.org/officeDocument/2006/relationships/image" Target="../media/image71.jpg"/><Relationship Id="rId1" Type="http://schemas.openxmlformats.org/officeDocument/2006/relationships/slideLayout" Target="../slideLayouts/slideLayout15.xml"/><Relationship Id="rId2"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0513" y="3030840"/>
            <a:ext cx="6574367" cy="414741"/>
          </a:xfrm>
        </p:spPr>
        <p:txBody>
          <a:bodyPr/>
          <a:lstStyle/>
          <a:p>
            <a:r>
              <a:rPr lang="en-US" dirty="0" smtClean="0"/>
              <a:t>IT AIN’T WHAT YOU </a:t>
            </a:r>
            <a:r>
              <a:rPr lang="en-US" dirty="0" smtClean="0"/>
              <a:t>DO TO </a:t>
            </a:r>
            <a:r>
              <a:rPr lang="en-US" dirty="0" smtClean="0"/>
              <a:t>DATA…</a:t>
            </a:r>
            <a:br>
              <a:rPr lang="en-US" dirty="0" smtClean="0"/>
            </a:br>
            <a:r>
              <a:rPr lang="en-US" dirty="0" smtClean="0"/>
              <a:t> IT’S WHAT YOU DO WITH IT</a:t>
            </a:r>
            <a:endParaRPr lang="en-US" dirty="0"/>
          </a:p>
        </p:txBody>
      </p:sp>
      <p:sp>
        <p:nvSpPr>
          <p:cNvPr id="3" name="Subtitle 2"/>
          <p:cNvSpPr>
            <a:spLocks noGrp="1"/>
          </p:cNvSpPr>
          <p:nvPr>
            <p:ph type="subTitle" idx="1"/>
          </p:nvPr>
        </p:nvSpPr>
        <p:spPr>
          <a:xfrm>
            <a:off x="2139021" y="3843866"/>
            <a:ext cx="5842943" cy="1137177"/>
          </a:xfrm>
        </p:spPr>
        <p:txBody>
          <a:bodyPr/>
          <a:lstStyle/>
          <a:p>
            <a:r>
              <a:rPr lang="en-US" b="1" dirty="0" smtClean="0"/>
              <a:t>Edd Dumbill • @</a:t>
            </a:r>
            <a:r>
              <a:rPr lang="en-US" b="1" dirty="0" err="1" smtClean="0"/>
              <a:t>edd</a:t>
            </a:r>
            <a:endParaRPr lang="en-US" b="1" dirty="0" smtClean="0"/>
          </a:p>
          <a:p>
            <a:r>
              <a:rPr lang="en-US" dirty="0" smtClean="0"/>
              <a:t> </a:t>
            </a:r>
            <a:r>
              <a:rPr lang="en-US" dirty="0" err="1" smtClean="0"/>
              <a:t>edd@svds.com</a:t>
            </a:r>
            <a:r>
              <a:rPr lang="en-US" dirty="0" smtClean="0"/>
              <a:t> • </a:t>
            </a:r>
            <a:r>
              <a:rPr lang="en-US" dirty="0" err="1"/>
              <a:t>svds.com</a:t>
            </a:r>
            <a:r>
              <a:rPr lang="en-US"/>
              <a:t>/</a:t>
            </a:r>
            <a:r>
              <a:rPr lang="en-US" smtClean="0"/>
              <a:t>StrataUK2015</a:t>
            </a:r>
            <a:endParaRPr lang="en-US" dirty="0"/>
          </a:p>
          <a:p>
            <a:endParaRPr lang="en-US" dirty="0" smtClean="0"/>
          </a:p>
        </p:txBody>
      </p:sp>
    </p:spTree>
    <p:extLst>
      <p:ext uri="{BB962C8B-B14F-4D97-AF65-F5344CB8AC3E}">
        <p14:creationId xmlns:p14="http://schemas.microsoft.com/office/powerpoint/2010/main" val="13425404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mg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874" y="884880"/>
            <a:ext cx="1414814" cy="141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Parachu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1839" y="1081730"/>
            <a:ext cx="1440581" cy="124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amazonfresh.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9035" y="1523056"/>
            <a:ext cx="1371479" cy="51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esla-Motors-logo-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282" y="2208021"/>
            <a:ext cx="1124356" cy="97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Logo_StitchFix_markTop_300px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72870" y="2522345"/>
            <a:ext cx="1691218" cy="73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Square_Logo_Landscap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87891" y="2309620"/>
            <a:ext cx="2384572" cy="102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etflix-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97920" y="1218255"/>
            <a:ext cx="1514368" cy="8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b7bde12a944bfa30cbe66bf87f65a17b.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3185" y="3463577"/>
            <a:ext cx="93227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EVOLV_LOGO_scre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13235" y="3630265"/>
            <a:ext cx="1827078" cy="56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ifttt-logo-large.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32562" y="3536602"/>
            <a:ext cx="2228801" cy="82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2"/>
          <p:cNvSpPr txBox="1">
            <a:spLocks/>
          </p:cNvSpPr>
          <p:nvPr/>
        </p:nvSpPr>
        <p:spPr>
          <a:xfrm>
            <a:off x="273919" y="205979"/>
            <a:ext cx="8412881" cy="857250"/>
          </a:xfrm>
          <a:prstGeom prst="rect">
            <a:avLst/>
          </a:prstGeom>
        </p:spPr>
        <p:txBody>
          <a:bodyPr anchor="ctr" anchorCtr="0">
            <a:noAutofit/>
          </a:bodyPr>
          <a:lstStyle>
            <a:lvl1pPr algn="l" defTabSz="457200" rtl="0" eaLnBrk="1" latinLnBrk="0" hangingPunct="1">
              <a:spcBef>
                <a:spcPct val="0"/>
              </a:spcBef>
              <a:buNone/>
              <a:defRPr sz="2000" b="0" kern="1200">
                <a:solidFill>
                  <a:schemeClr val="tx1"/>
                </a:solidFill>
                <a:latin typeface="+mj-lt"/>
                <a:ea typeface="+mj-ea"/>
                <a:cs typeface="+mj-cs"/>
              </a:defRPr>
            </a:lvl1pPr>
          </a:lstStyle>
          <a:p>
            <a:r>
              <a:rPr lang="en-US" sz="3200" b="1" dirty="0" smtClean="0"/>
              <a:t>SILICON VALLEY’S DATA MACHINE</a:t>
            </a:r>
            <a:endParaRPr lang="en-US" sz="3200" b="1" dirty="0">
              <a:solidFill>
                <a:schemeClr val="accent4"/>
              </a:solidFill>
            </a:endParaRPr>
          </a:p>
        </p:txBody>
      </p:sp>
    </p:spTree>
    <p:extLst>
      <p:ext uri="{BB962C8B-B14F-4D97-AF65-F5344CB8AC3E}">
        <p14:creationId xmlns:p14="http://schemas.microsoft.com/office/powerpoint/2010/main" val="6178663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It’s time to redefine what “data strategy” means</a:t>
            </a:r>
            <a:endParaRPr lang="en-US" dirty="0"/>
          </a:p>
        </p:txBody>
      </p:sp>
    </p:spTree>
    <p:extLst>
      <p:ext uri="{BB962C8B-B14F-4D97-AF65-F5344CB8AC3E}">
        <p14:creationId xmlns:p14="http://schemas.microsoft.com/office/powerpoint/2010/main" val="3932394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cle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633" y="1202637"/>
            <a:ext cx="1600347" cy="2669846"/>
          </a:xfrm>
          <a:prstGeom prst="rect">
            <a:avLst/>
          </a:prstGeom>
        </p:spPr>
      </p:pic>
      <p:pic>
        <p:nvPicPr>
          <p:cNvPr id="5" name="Picture 4" descr="2-valid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6937" y="1864672"/>
            <a:ext cx="2140108" cy="2007811"/>
          </a:xfrm>
          <a:prstGeom prst="rect">
            <a:avLst/>
          </a:prstGeom>
        </p:spPr>
      </p:pic>
      <p:pic>
        <p:nvPicPr>
          <p:cNvPr id="6" name="Picture 5" descr="3-contro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6378" y="1898905"/>
            <a:ext cx="1298406" cy="1973578"/>
          </a:xfrm>
          <a:prstGeom prst="rect">
            <a:avLst/>
          </a:prstGeom>
        </p:spPr>
      </p:pic>
      <p:pic>
        <p:nvPicPr>
          <p:cNvPr id="7" name="Picture 6" descr="4-protec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0332" y="1669194"/>
            <a:ext cx="1537343" cy="2203289"/>
          </a:xfrm>
          <a:prstGeom prst="rect">
            <a:avLst/>
          </a:prstGeom>
        </p:spPr>
      </p:pic>
      <p:sp>
        <p:nvSpPr>
          <p:cNvPr id="8" name="TextBox 7"/>
          <p:cNvSpPr txBox="1"/>
          <p:nvPr/>
        </p:nvSpPr>
        <p:spPr>
          <a:xfrm>
            <a:off x="758054" y="4048078"/>
            <a:ext cx="663313" cy="307777"/>
          </a:xfrm>
          <a:prstGeom prst="rect">
            <a:avLst/>
          </a:prstGeom>
          <a:noFill/>
        </p:spPr>
        <p:txBody>
          <a:bodyPr wrap="none" rtlCol="0">
            <a:spAutoFit/>
          </a:bodyPr>
          <a:lstStyle/>
          <a:p>
            <a:r>
              <a:rPr lang="en-US" sz="1400" dirty="0" smtClean="0"/>
              <a:t>CLEAN</a:t>
            </a:r>
            <a:endParaRPr lang="en-US" sz="1400" dirty="0"/>
          </a:p>
        </p:txBody>
      </p:sp>
      <p:sp>
        <p:nvSpPr>
          <p:cNvPr id="9" name="TextBox 8"/>
          <p:cNvSpPr txBox="1"/>
          <p:nvPr/>
        </p:nvSpPr>
        <p:spPr>
          <a:xfrm>
            <a:off x="2762798" y="4048078"/>
            <a:ext cx="900620" cy="307777"/>
          </a:xfrm>
          <a:prstGeom prst="rect">
            <a:avLst/>
          </a:prstGeom>
          <a:noFill/>
        </p:spPr>
        <p:txBody>
          <a:bodyPr wrap="none" rtlCol="0">
            <a:spAutoFit/>
          </a:bodyPr>
          <a:lstStyle/>
          <a:p>
            <a:r>
              <a:rPr lang="en-US" sz="1400" dirty="0" smtClean="0"/>
              <a:t>VALIDATE</a:t>
            </a:r>
            <a:endParaRPr lang="en-US" sz="1400" dirty="0"/>
          </a:p>
        </p:txBody>
      </p:sp>
      <p:sp>
        <p:nvSpPr>
          <p:cNvPr id="10" name="TextBox 9"/>
          <p:cNvSpPr txBox="1"/>
          <p:nvPr/>
        </p:nvSpPr>
        <p:spPr>
          <a:xfrm>
            <a:off x="5037914" y="4048078"/>
            <a:ext cx="894483" cy="307777"/>
          </a:xfrm>
          <a:prstGeom prst="rect">
            <a:avLst/>
          </a:prstGeom>
          <a:noFill/>
        </p:spPr>
        <p:txBody>
          <a:bodyPr wrap="none" rtlCol="0">
            <a:spAutoFit/>
          </a:bodyPr>
          <a:lstStyle/>
          <a:p>
            <a:r>
              <a:rPr lang="en-US" sz="1400" dirty="0" smtClean="0"/>
              <a:t>CONTROL</a:t>
            </a:r>
            <a:endParaRPr lang="en-US" sz="1400" dirty="0"/>
          </a:p>
        </p:txBody>
      </p:sp>
      <p:sp>
        <p:nvSpPr>
          <p:cNvPr id="11" name="TextBox 10"/>
          <p:cNvSpPr txBox="1"/>
          <p:nvPr/>
        </p:nvSpPr>
        <p:spPr>
          <a:xfrm>
            <a:off x="7422488" y="4048078"/>
            <a:ext cx="852141" cy="307777"/>
          </a:xfrm>
          <a:prstGeom prst="rect">
            <a:avLst/>
          </a:prstGeom>
          <a:noFill/>
        </p:spPr>
        <p:txBody>
          <a:bodyPr wrap="none" rtlCol="0">
            <a:spAutoFit/>
          </a:bodyPr>
          <a:lstStyle/>
          <a:p>
            <a:r>
              <a:rPr lang="en-US" sz="1400" dirty="0" smtClean="0"/>
              <a:t>PROTECT</a:t>
            </a:r>
            <a:endParaRPr lang="en-US" sz="1400" dirty="0"/>
          </a:p>
        </p:txBody>
      </p:sp>
      <p:sp>
        <p:nvSpPr>
          <p:cNvPr id="12" name="TextBox 11"/>
          <p:cNvSpPr txBox="1"/>
          <p:nvPr/>
        </p:nvSpPr>
        <p:spPr>
          <a:xfrm>
            <a:off x="583338" y="197523"/>
            <a:ext cx="6569275" cy="861774"/>
          </a:xfrm>
          <a:prstGeom prst="rect">
            <a:avLst/>
          </a:prstGeom>
          <a:noFill/>
        </p:spPr>
        <p:txBody>
          <a:bodyPr wrap="square" rtlCol="0">
            <a:spAutoFit/>
          </a:bodyPr>
          <a:lstStyle/>
          <a:p>
            <a:r>
              <a:rPr lang="en-US" sz="3200" b="1" dirty="0" smtClean="0"/>
              <a:t>CONVENTIONAL DATA STRATEGY</a:t>
            </a:r>
          </a:p>
          <a:p>
            <a:r>
              <a:rPr lang="en-US" dirty="0" smtClean="0"/>
              <a:t>“WHAT YOU DO </a:t>
            </a:r>
            <a:r>
              <a:rPr lang="en-US" b="1" i="1" dirty="0" smtClean="0"/>
              <a:t>TO</a:t>
            </a:r>
            <a:r>
              <a:rPr lang="en-US" b="1" dirty="0" smtClean="0"/>
              <a:t> </a:t>
            </a:r>
            <a:r>
              <a:rPr lang="en-US" dirty="0" smtClean="0"/>
              <a:t>DATA” </a:t>
            </a:r>
            <a:endParaRPr lang="en-US" dirty="0"/>
          </a:p>
        </p:txBody>
      </p:sp>
    </p:spTree>
    <p:extLst>
      <p:ext uri="{BB962C8B-B14F-4D97-AF65-F5344CB8AC3E}">
        <p14:creationId xmlns:p14="http://schemas.microsoft.com/office/powerpoint/2010/main" val="1100267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Conventional Wisdom: 10 THINGS A DATA STRATEGY SHOULD INCLUDE</a:t>
            </a:r>
            <a:r>
              <a:rPr lang="en-US" sz="2400" baseline="30000" dirty="0" smtClean="0"/>
              <a:t>2</a:t>
            </a:r>
            <a:endParaRPr lang="en-US" sz="2400" baseline="30000" dirty="0"/>
          </a:p>
        </p:txBody>
      </p:sp>
      <p:sp>
        <p:nvSpPr>
          <p:cNvPr id="6" name="Content Placeholder 5"/>
          <p:cNvSpPr>
            <a:spLocks noGrp="1"/>
          </p:cNvSpPr>
          <p:nvPr>
            <p:ph sz="half" idx="2"/>
          </p:nvPr>
        </p:nvSpPr>
        <p:spPr>
          <a:xfrm>
            <a:off x="1879977" y="1205221"/>
            <a:ext cx="6806823" cy="3172228"/>
          </a:xfrm>
        </p:spPr>
        <p:txBody>
          <a:bodyPr numCol="2" spcCol="457200">
            <a:noAutofit/>
          </a:bodyPr>
          <a:lstStyle/>
          <a:p>
            <a:pPr>
              <a:lnSpc>
                <a:spcPct val="120000"/>
              </a:lnSpc>
              <a:spcAft>
                <a:spcPts val="600"/>
              </a:spcAft>
              <a:buFont typeface="+mj-lt"/>
              <a:buAutoNum type="arabicPeriod"/>
            </a:pPr>
            <a:r>
              <a:rPr lang="en-US" sz="1400" dirty="0" smtClean="0"/>
              <a:t>What data should be collected?</a:t>
            </a:r>
          </a:p>
          <a:p>
            <a:pPr>
              <a:lnSpc>
                <a:spcPct val="120000"/>
              </a:lnSpc>
              <a:spcAft>
                <a:spcPts val="600"/>
              </a:spcAft>
              <a:buFont typeface="+mj-lt"/>
              <a:buAutoNum type="arabicPeriod"/>
            </a:pPr>
            <a:r>
              <a:rPr lang="en-US" sz="1400" dirty="0" smtClean="0"/>
              <a:t>How long should data be kept?</a:t>
            </a:r>
          </a:p>
          <a:p>
            <a:pPr>
              <a:lnSpc>
                <a:spcPct val="120000"/>
              </a:lnSpc>
              <a:spcAft>
                <a:spcPts val="600"/>
              </a:spcAft>
              <a:buFont typeface="+mj-lt"/>
              <a:buAutoNum type="arabicPeriod"/>
            </a:pPr>
            <a:r>
              <a:rPr lang="en-US" sz="1400" dirty="0" smtClean="0"/>
              <a:t>Where should the data be stored?</a:t>
            </a:r>
          </a:p>
          <a:p>
            <a:pPr>
              <a:lnSpc>
                <a:spcPct val="120000"/>
              </a:lnSpc>
              <a:spcAft>
                <a:spcPts val="600"/>
              </a:spcAft>
              <a:buFont typeface="+mj-lt"/>
              <a:buAutoNum type="arabicPeriod"/>
            </a:pPr>
            <a:r>
              <a:rPr lang="en-US" sz="1400" dirty="0" smtClean="0"/>
              <a:t>How will data privacy and security be managed?</a:t>
            </a:r>
          </a:p>
          <a:p>
            <a:pPr>
              <a:lnSpc>
                <a:spcPct val="120000"/>
              </a:lnSpc>
              <a:spcAft>
                <a:spcPts val="600"/>
              </a:spcAft>
              <a:buFont typeface="+mj-lt"/>
              <a:buAutoNum type="arabicPeriod"/>
            </a:pPr>
            <a:r>
              <a:rPr lang="en-US" sz="1400" dirty="0" smtClean="0"/>
              <a:t>From where can data be accessed?</a:t>
            </a:r>
          </a:p>
          <a:p>
            <a:pPr>
              <a:lnSpc>
                <a:spcPct val="120000"/>
              </a:lnSpc>
              <a:spcAft>
                <a:spcPts val="600"/>
              </a:spcAft>
              <a:buFont typeface="+mj-lt"/>
              <a:buAutoNum type="arabicPeriod"/>
            </a:pPr>
            <a:r>
              <a:rPr lang="en-US" sz="1400" dirty="0" smtClean="0"/>
              <a:t>What data can be displayed?</a:t>
            </a:r>
          </a:p>
          <a:p>
            <a:pPr>
              <a:lnSpc>
                <a:spcPct val="120000"/>
              </a:lnSpc>
              <a:spcAft>
                <a:spcPts val="600"/>
              </a:spcAft>
              <a:buFont typeface="+mj-lt"/>
              <a:buAutoNum type="arabicPeriod"/>
            </a:pPr>
            <a:r>
              <a:rPr lang="en-US" sz="1400" dirty="0" smtClean="0"/>
              <a:t>What level of detail should be retained?</a:t>
            </a:r>
          </a:p>
          <a:p>
            <a:pPr>
              <a:lnSpc>
                <a:spcPct val="120000"/>
              </a:lnSpc>
              <a:spcAft>
                <a:spcPts val="600"/>
              </a:spcAft>
              <a:buFont typeface="+mj-lt"/>
              <a:buAutoNum type="arabicPeriod"/>
            </a:pPr>
            <a:r>
              <a:rPr lang="en-US" sz="1400" dirty="0" smtClean="0"/>
              <a:t>Who is responsible for the data (governance)?</a:t>
            </a:r>
          </a:p>
          <a:p>
            <a:pPr>
              <a:lnSpc>
                <a:spcPct val="120000"/>
              </a:lnSpc>
              <a:spcAft>
                <a:spcPts val="600"/>
              </a:spcAft>
              <a:buFont typeface="+mj-lt"/>
              <a:buAutoNum type="arabicPeriod"/>
            </a:pPr>
            <a:r>
              <a:rPr lang="en-US" sz="1400" dirty="0" smtClean="0"/>
              <a:t>How is data integrated?</a:t>
            </a:r>
          </a:p>
          <a:p>
            <a:pPr>
              <a:lnSpc>
                <a:spcPct val="120000"/>
              </a:lnSpc>
              <a:spcAft>
                <a:spcPts val="600"/>
              </a:spcAft>
              <a:buFont typeface="+mj-lt"/>
              <a:buAutoNum type="arabicPeriod"/>
            </a:pPr>
            <a:r>
              <a:rPr lang="en-US" sz="1400" dirty="0" smtClean="0"/>
              <a:t>How will data be distributed? (virtualization?)</a:t>
            </a:r>
            <a:endParaRPr lang="en-US" sz="1400" dirty="0"/>
          </a:p>
        </p:txBody>
      </p:sp>
      <p:sp>
        <p:nvSpPr>
          <p:cNvPr id="2" name="TextBox 1"/>
          <p:cNvSpPr txBox="1"/>
          <p:nvPr/>
        </p:nvSpPr>
        <p:spPr>
          <a:xfrm>
            <a:off x="1516535" y="4340456"/>
            <a:ext cx="7170265" cy="577081"/>
          </a:xfrm>
          <a:prstGeom prst="rect">
            <a:avLst/>
          </a:prstGeom>
          <a:noFill/>
        </p:spPr>
        <p:txBody>
          <a:bodyPr wrap="square" rtlCol="0">
            <a:spAutoFit/>
          </a:bodyPr>
          <a:lstStyle/>
          <a:p>
            <a:pPr marL="111125" indent="-111125">
              <a:tabLst>
                <a:tab pos="111125" algn="l"/>
              </a:tabLst>
            </a:pPr>
            <a:r>
              <a:rPr lang="en-US" sz="1050" baseline="30000" dirty="0" smtClean="0">
                <a:latin typeface="Open Sans"/>
                <a:cs typeface="Open Sans"/>
              </a:rPr>
              <a:t>2	</a:t>
            </a:r>
            <a:r>
              <a:rPr lang="en-US" sz="1050" dirty="0" smtClean="0">
                <a:latin typeface="Open Sans"/>
                <a:cs typeface="Open Sans"/>
              </a:rPr>
              <a:t>10 </a:t>
            </a:r>
            <a:r>
              <a:rPr lang="en-US" sz="1050" dirty="0">
                <a:latin typeface="Open Sans"/>
                <a:cs typeface="Open Sans"/>
              </a:rPr>
              <a:t>Key Elements of your Data Strategy; Mike Schiff – http://</a:t>
            </a:r>
            <a:r>
              <a:rPr lang="en-US" sz="1050" dirty="0" err="1">
                <a:latin typeface="Open Sans"/>
                <a:cs typeface="Open Sans"/>
              </a:rPr>
              <a:t>www.tdwi.org</a:t>
            </a:r>
            <a:r>
              <a:rPr lang="en-US" sz="1050" dirty="0" smtClean="0">
                <a:latin typeface="Open Sans"/>
                <a:cs typeface="Open Sans"/>
              </a:rPr>
              <a:t>/Articles</a:t>
            </a:r>
            <a:r>
              <a:rPr lang="en-US" sz="1050" dirty="0">
                <a:latin typeface="Open Sans"/>
                <a:cs typeface="Open Sans"/>
              </a:rPr>
              <a:t>/2012/01/17/10-Elements-Data-Strategy.aspx?Page=1 </a:t>
            </a:r>
          </a:p>
          <a:p>
            <a:endParaRPr lang="en-US" sz="1050" dirty="0"/>
          </a:p>
        </p:txBody>
      </p:sp>
    </p:spTree>
    <p:extLst>
      <p:ext uri="{BB962C8B-B14F-4D97-AF65-F5344CB8AC3E}">
        <p14:creationId xmlns:p14="http://schemas.microsoft.com/office/powerpoint/2010/main" val="6716023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23740" y="197523"/>
            <a:ext cx="4495085" cy="22426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583338" y="197523"/>
            <a:ext cx="5538441" cy="954107"/>
          </a:xfrm>
          <a:prstGeom prst="rect">
            <a:avLst/>
          </a:prstGeom>
          <a:noFill/>
        </p:spPr>
        <p:txBody>
          <a:bodyPr wrap="square" rtlCol="0">
            <a:spAutoFit/>
          </a:bodyPr>
          <a:lstStyle/>
          <a:p>
            <a:r>
              <a:rPr lang="en-US" sz="3200" b="1" dirty="0" smtClean="0"/>
              <a:t>MODERN DATA STRATEGY</a:t>
            </a:r>
          </a:p>
          <a:p>
            <a:r>
              <a:rPr lang="en-US" dirty="0" smtClean="0"/>
              <a:t>“WHAT YOU DO </a:t>
            </a:r>
            <a:r>
              <a:rPr lang="en-US" sz="2000" b="1" i="1" dirty="0" smtClean="0"/>
              <a:t>WITH</a:t>
            </a:r>
            <a:r>
              <a:rPr lang="en-US" sz="2400" b="1" dirty="0" smtClean="0"/>
              <a:t> </a:t>
            </a:r>
            <a:r>
              <a:rPr lang="en-US" dirty="0" smtClean="0"/>
              <a:t>DATA” </a:t>
            </a:r>
            <a:endParaRPr lang="en-US" dirty="0"/>
          </a:p>
        </p:txBody>
      </p:sp>
      <p:grpSp>
        <p:nvGrpSpPr>
          <p:cNvPr id="16" name="Group 15"/>
          <p:cNvGrpSpPr/>
          <p:nvPr/>
        </p:nvGrpSpPr>
        <p:grpSpPr>
          <a:xfrm>
            <a:off x="5226305" y="1342878"/>
            <a:ext cx="3219431" cy="1616841"/>
            <a:chOff x="3278115" y="2781405"/>
            <a:chExt cx="3219431" cy="1616841"/>
          </a:xfrm>
        </p:grpSpPr>
        <p:pic>
          <p:nvPicPr>
            <p:cNvPr id="8" name="Picture 7" descr="targetVI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8115" y="2781405"/>
              <a:ext cx="3219431" cy="1308086"/>
            </a:xfrm>
            <a:prstGeom prst="rect">
              <a:avLst/>
            </a:prstGeom>
          </p:spPr>
        </p:pic>
        <p:sp>
          <p:nvSpPr>
            <p:cNvPr id="11" name="TextBox 10"/>
            <p:cNvSpPr txBox="1"/>
            <p:nvPr/>
          </p:nvSpPr>
          <p:spPr>
            <a:xfrm>
              <a:off x="4395980" y="4090469"/>
              <a:ext cx="2003874" cy="307777"/>
            </a:xfrm>
            <a:prstGeom prst="rect">
              <a:avLst/>
            </a:prstGeom>
            <a:noFill/>
          </p:spPr>
          <p:txBody>
            <a:bodyPr wrap="none" rtlCol="0">
              <a:spAutoFit/>
            </a:bodyPr>
            <a:lstStyle/>
            <a:p>
              <a:r>
                <a:rPr lang="en-US" sz="1400" dirty="0"/>
                <a:t>TARGET VIP CUSTOMERS </a:t>
              </a:r>
            </a:p>
          </p:txBody>
        </p:sp>
      </p:grpSp>
      <p:grpSp>
        <p:nvGrpSpPr>
          <p:cNvPr id="5" name="Group 4"/>
          <p:cNvGrpSpPr/>
          <p:nvPr/>
        </p:nvGrpSpPr>
        <p:grpSpPr>
          <a:xfrm>
            <a:off x="583338" y="1505960"/>
            <a:ext cx="3252988" cy="1453759"/>
            <a:chOff x="374202" y="2653934"/>
            <a:chExt cx="3252988" cy="1453759"/>
          </a:xfrm>
        </p:grpSpPr>
        <p:pic>
          <p:nvPicPr>
            <p:cNvPr id="6" name="Picture 5" descr="attractCustome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202" y="2653934"/>
              <a:ext cx="3134367" cy="1299871"/>
            </a:xfrm>
            <a:prstGeom prst="rect">
              <a:avLst/>
            </a:prstGeom>
          </p:spPr>
        </p:pic>
        <p:sp>
          <p:nvSpPr>
            <p:cNvPr id="14" name="TextBox 13"/>
            <p:cNvSpPr txBox="1"/>
            <p:nvPr/>
          </p:nvSpPr>
          <p:spPr>
            <a:xfrm>
              <a:off x="1161326" y="3799916"/>
              <a:ext cx="2465864" cy="307777"/>
            </a:xfrm>
            <a:prstGeom prst="rect">
              <a:avLst/>
            </a:prstGeom>
            <a:noFill/>
          </p:spPr>
          <p:txBody>
            <a:bodyPr wrap="none" rtlCol="0">
              <a:spAutoFit/>
            </a:bodyPr>
            <a:lstStyle/>
            <a:p>
              <a:r>
                <a:rPr lang="en-US" sz="1400" dirty="0" smtClean="0">
                  <a:solidFill>
                    <a:srgbClr val="091D32"/>
                  </a:solidFill>
                </a:rPr>
                <a:t>ATTRACT NEW CUSTOMERS</a:t>
              </a:r>
              <a:endParaRPr lang="en-US" sz="1400" dirty="0">
                <a:solidFill>
                  <a:srgbClr val="091D32"/>
                </a:solidFill>
              </a:endParaRPr>
            </a:p>
          </p:txBody>
        </p:sp>
      </p:grpSp>
      <p:grpSp>
        <p:nvGrpSpPr>
          <p:cNvPr id="13" name="Group 12"/>
          <p:cNvGrpSpPr/>
          <p:nvPr/>
        </p:nvGrpSpPr>
        <p:grpSpPr>
          <a:xfrm>
            <a:off x="2401286" y="3074674"/>
            <a:ext cx="4314783" cy="1545944"/>
            <a:chOff x="4404042" y="1048140"/>
            <a:chExt cx="4314783" cy="1545944"/>
          </a:xfrm>
        </p:grpSpPr>
        <p:pic>
          <p:nvPicPr>
            <p:cNvPr id="7" name="Picture 6" descr="automa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4042" y="1048140"/>
              <a:ext cx="4314783" cy="1457925"/>
            </a:xfrm>
            <a:prstGeom prst="rect">
              <a:avLst/>
            </a:prstGeom>
          </p:spPr>
        </p:pic>
        <p:sp>
          <p:nvSpPr>
            <p:cNvPr id="15" name="TextBox 14"/>
            <p:cNvSpPr txBox="1"/>
            <p:nvPr/>
          </p:nvSpPr>
          <p:spPr>
            <a:xfrm>
              <a:off x="6497546" y="2286307"/>
              <a:ext cx="1042636" cy="307777"/>
            </a:xfrm>
            <a:prstGeom prst="rect">
              <a:avLst/>
            </a:prstGeom>
            <a:noFill/>
          </p:spPr>
          <p:txBody>
            <a:bodyPr wrap="none" rtlCol="0">
              <a:spAutoFit/>
            </a:bodyPr>
            <a:lstStyle/>
            <a:p>
              <a:r>
                <a:rPr lang="en-US" sz="1400" dirty="0" smtClean="0"/>
                <a:t>AUTOMATE</a:t>
              </a:r>
              <a:endParaRPr lang="en-US" sz="1400" dirty="0"/>
            </a:p>
          </p:txBody>
        </p:sp>
      </p:grpSp>
    </p:spTree>
    <p:extLst>
      <p:ext uri="{BB962C8B-B14F-4D97-AF65-F5344CB8AC3E}">
        <p14:creationId xmlns:p14="http://schemas.microsoft.com/office/powerpoint/2010/main" val="2409433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978399" y="1531806"/>
            <a:ext cx="4046927" cy="3055271"/>
          </a:xfrm>
        </p:spPr>
        <p:txBody>
          <a:bodyPr/>
          <a:lstStyle/>
          <a:p>
            <a:pPr>
              <a:buFont typeface="+mj-lt"/>
              <a:buAutoNum type="arabicPeriod"/>
            </a:pPr>
            <a:r>
              <a:rPr lang="en-US" dirty="0" smtClean="0"/>
              <a:t>How does data generate value?</a:t>
            </a:r>
          </a:p>
          <a:p>
            <a:pPr>
              <a:buFont typeface="+mj-lt"/>
              <a:buAutoNum type="arabicPeriod"/>
            </a:pPr>
            <a:r>
              <a:rPr lang="en-US" dirty="0" smtClean="0"/>
              <a:t>What are our critical data assets?</a:t>
            </a:r>
          </a:p>
          <a:p>
            <a:pPr>
              <a:buFont typeface="+mj-lt"/>
              <a:buAutoNum type="arabicPeriod"/>
            </a:pPr>
            <a:r>
              <a:rPr lang="en-US" dirty="0" smtClean="0"/>
              <a:t>What is our data ecosystem?</a:t>
            </a:r>
          </a:p>
          <a:p>
            <a:pPr>
              <a:buFont typeface="+mj-lt"/>
              <a:buAutoNum type="arabicPeriod"/>
            </a:pPr>
            <a:r>
              <a:rPr lang="en-US" dirty="0" smtClean="0"/>
              <a:t>How do we govern data?</a:t>
            </a:r>
            <a:endParaRPr lang="en-US" dirty="0"/>
          </a:p>
        </p:txBody>
      </p:sp>
      <p:sp>
        <p:nvSpPr>
          <p:cNvPr id="5" name="Text Placeholder 4"/>
          <p:cNvSpPr>
            <a:spLocks noGrp="1"/>
          </p:cNvSpPr>
          <p:nvPr>
            <p:ph type="body" sz="quarter" idx="10"/>
          </p:nvPr>
        </p:nvSpPr>
        <p:spPr/>
        <p:txBody>
          <a:bodyPr/>
          <a:lstStyle/>
          <a:p>
            <a:r>
              <a:rPr lang="en-US" sz="2800" dirty="0" smtClean="0"/>
              <a:t>New </a:t>
            </a:r>
            <a:r>
              <a:rPr lang="en-US" sz="2800" dirty="0" smtClean="0"/>
              <a:t>orthodoxy</a:t>
            </a:r>
            <a:endParaRPr lang="en-US" sz="2800" dirty="0"/>
          </a:p>
        </p:txBody>
      </p:sp>
      <p:sp>
        <p:nvSpPr>
          <p:cNvPr id="6" name="TextBox 5"/>
          <p:cNvSpPr txBox="1"/>
          <p:nvPr/>
        </p:nvSpPr>
        <p:spPr>
          <a:xfrm>
            <a:off x="4978399" y="4266336"/>
            <a:ext cx="3812664" cy="477054"/>
          </a:xfrm>
          <a:prstGeom prst="rect">
            <a:avLst/>
          </a:prstGeom>
          <a:noFill/>
        </p:spPr>
        <p:txBody>
          <a:bodyPr wrap="square" rtlCol="0">
            <a:spAutoFit/>
          </a:bodyPr>
          <a:lstStyle/>
          <a:p>
            <a:pPr marL="111125" indent="-111125">
              <a:tabLst>
                <a:tab pos="111125" algn="l"/>
              </a:tabLst>
            </a:pPr>
            <a:r>
              <a:rPr lang="en-US" sz="800" baseline="30000" dirty="0" smtClean="0">
                <a:latin typeface="Open Sans"/>
                <a:cs typeface="Open Sans"/>
              </a:rPr>
              <a:t>3</a:t>
            </a:r>
            <a:r>
              <a:rPr lang="en-US" sz="800" dirty="0" smtClean="0">
                <a:latin typeface="Open Sans"/>
                <a:cs typeface="Open Sans"/>
              </a:rPr>
              <a:t>	The </a:t>
            </a:r>
            <a:r>
              <a:rPr lang="en-US" sz="800" dirty="0">
                <a:latin typeface="Open Sans"/>
                <a:cs typeface="Open Sans"/>
              </a:rPr>
              <a:t>4 Principles of a Successful Data Strategy; Paul Barth - http://</a:t>
            </a:r>
            <a:r>
              <a:rPr lang="en-US" sz="800" dirty="0" err="1">
                <a:latin typeface="Open Sans"/>
                <a:cs typeface="Open Sans"/>
              </a:rPr>
              <a:t>www.cioupdate.com</a:t>
            </a:r>
            <a:r>
              <a:rPr lang="en-US" sz="800" dirty="0">
                <a:latin typeface="Open Sans"/>
                <a:cs typeface="Open Sans"/>
              </a:rPr>
              <a:t>/insights/</a:t>
            </a:r>
            <a:r>
              <a:rPr lang="en-US" sz="800" dirty="0" err="1">
                <a:latin typeface="Open Sans"/>
                <a:cs typeface="Open Sans"/>
              </a:rPr>
              <a:t>article.php</a:t>
            </a:r>
            <a:r>
              <a:rPr lang="en-US" sz="800" dirty="0">
                <a:latin typeface="Open Sans"/>
                <a:cs typeface="Open Sans"/>
              </a:rPr>
              <a:t>/11049_3936706_2/The-4-Principles-of-a-Successful-Data-Strategy.htm</a:t>
            </a:r>
          </a:p>
        </p:txBody>
      </p:sp>
      <p:sp>
        <p:nvSpPr>
          <p:cNvPr id="7" name="Title 4"/>
          <p:cNvSpPr txBox="1">
            <a:spLocks/>
          </p:cNvSpPr>
          <p:nvPr/>
        </p:nvSpPr>
        <p:spPr>
          <a:xfrm>
            <a:off x="4820905" y="205979"/>
            <a:ext cx="3865895" cy="857250"/>
          </a:xfrm>
          <a:prstGeom prst="rect">
            <a:avLst/>
          </a:prstGeom>
        </p:spPr>
        <p:txBody>
          <a:bodyPr/>
          <a:lstStyle>
            <a:lvl1pPr algn="l" defTabSz="457200" rtl="0" eaLnBrk="1" latinLnBrk="0" hangingPunct="1">
              <a:spcBef>
                <a:spcPct val="0"/>
              </a:spcBef>
              <a:buNone/>
              <a:defRPr sz="3200" b="1" kern="1200">
                <a:solidFill>
                  <a:schemeClr val="tx1"/>
                </a:solidFill>
                <a:latin typeface="+mj-lt"/>
                <a:ea typeface="+mj-ea"/>
                <a:cs typeface="+mj-cs"/>
              </a:defRPr>
            </a:lvl1pPr>
          </a:lstStyle>
          <a:p>
            <a:r>
              <a:rPr lang="en-US" sz="2400" dirty="0"/>
              <a:t>4 PRINCIPLES OF A SUCCESSFUL DATA STRATEGY</a:t>
            </a:r>
            <a:r>
              <a:rPr lang="en-US" sz="2400" baseline="30000" dirty="0"/>
              <a:t>3</a:t>
            </a:r>
            <a:endParaRPr lang="en-US" sz="2400" dirty="0"/>
          </a:p>
        </p:txBody>
      </p:sp>
    </p:spTree>
    <p:extLst>
      <p:ext uri="{BB962C8B-B14F-4D97-AF65-F5344CB8AC3E}">
        <p14:creationId xmlns:p14="http://schemas.microsoft.com/office/powerpoint/2010/main" val="20824860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BEGIN WITH THE BUSINESS</a:t>
            </a:r>
            <a:endParaRPr lang="en-US" dirty="0"/>
          </a:p>
        </p:txBody>
      </p:sp>
      <p:sp>
        <p:nvSpPr>
          <p:cNvPr id="5" name="Content Placeholder 4"/>
          <p:cNvSpPr>
            <a:spLocks noGrp="1"/>
          </p:cNvSpPr>
          <p:nvPr>
            <p:ph sz="half" idx="2"/>
          </p:nvPr>
        </p:nvSpPr>
        <p:spPr/>
        <p:txBody>
          <a:bodyPr/>
          <a:lstStyle/>
          <a:p>
            <a:r>
              <a:rPr lang="en-US" dirty="0" smtClean="0"/>
              <a:t>First understand </a:t>
            </a:r>
            <a:r>
              <a:rPr lang="en-US" dirty="0"/>
              <a:t>what drives your </a:t>
            </a:r>
            <a:r>
              <a:rPr lang="en-US" dirty="0" smtClean="0"/>
              <a:t>business</a:t>
            </a:r>
            <a:endParaRPr lang="en-US" dirty="0"/>
          </a:p>
          <a:p>
            <a:r>
              <a:rPr lang="en-US" dirty="0" smtClean="0"/>
              <a:t>Then make </a:t>
            </a:r>
            <a:r>
              <a:rPr lang="en-US" dirty="0"/>
              <a:t>the leap from strategy to </a:t>
            </a:r>
            <a:r>
              <a:rPr lang="en-US" dirty="0" smtClean="0"/>
              <a:t>tactics</a:t>
            </a:r>
            <a:endParaRPr lang="en-US" dirty="0"/>
          </a:p>
          <a:p>
            <a:endParaRPr lang="en-US" dirty="0"/>
          </a:p>
          <a:p>
            <a:r>
              <a:rPr lang="en-US" dirty="0"/>
              <a:t>@</a:t>
            </a:r>
            <a:r>
              <a:rPr lang="en-US" i="1" dirty="0"/>
              <a:t>Technologists</a:t>
            </a:r>
            <a:r>
              <a:rPr lang="en-US" dirty="0"/>
              <a:t>: This can’t be done without the business people in the room</a:t>
            </a:r>
          </a:p>
          <a:p>
            <a:r>
              <a:rPr lang="en-US" dirty="0"/>
              <a:t>@</a:t>
            </a:r>
            <a:r>
              <a:rPr lang="en-US" i="1" dirty="0" err="1"/>
              <a:t>BusinessLeaders</a:t>
            </a:r>
            <a:r>
              <a:rPr lang="en-US" dirty="0"/>
              <a:t>: This can’t be done without the technologists in the room</a:t>
            </a:r>
          </a:p>
          <a:p>
            <a:endParaRPr lang="en-US" dirty="0"/>
          </a:p>
        </p:txBody>
      </p:sp>
    </p:spTree>
    <p:extLst>
      <p:ext uri="{BB962C8B-B14F-4D97-AF65-F5344CB8AC3E}">
        <p14:creationId xmlns:p14="http://schemas.microsoft.com/office/powerpoint/2010/main" val="17560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We have different aims, and different capabilities</a:t>
            </a:r>
            <a:endParaRPr lang="en-US" dirty="0"/>
          </a:p>
        </p:txBody>
      </p:sp>
    </p:spTree>
    <p:extLst>
      <p:ext uri="{BB962C8B-B14F-4D97-AF65-F5344CB8AC3E}">
        <p14:creationId xmlns:p14="http://schemas.microsoft.com/office/powerpoint/2010/main" val="1239778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241854"/>
            <a:ext cx="5147934" cy="4214871"/>
          </a:xfrm>
          <a:prstGeom prst="rect">
            <a:avLst/>
          </a:prstGeom>
        </p:spPr>
      </p:pic>
    </p:spTree>
    <p:extLst>
      <p:ext uri="{BB962C8B-B14F-4D97-AF65-F5344CB8AC3E}">
        <p14:creationId xmlns:p14="http://schemas.microsoft.com/office/powerpoint/2010/main" val="3981435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73919" y="205979"/>
            <a:ext cx="8412881" cy="857250"/>
          </a:xfrm>
          <a:prstGeom prst="rect">
            <a:avLst/>
          </a:prstGeom>
        </p:spPr>
        <p:txBody>
          <a:bodyPr anchor="ctr" anchorCtr="0">
            <a:noAutofit/>
          </a:bodyPr>
          <a:lstStyle>
            <a:lvl1pPr algn="l" defTabSz="457200" rtl="0" eaLnBrk="1" latinLnBrk="0" hangingPunct="1">
              <a:spcBef>
                <a:spcPct val="0"/>
              </a:spcBef>
              <a:buNone/>
              <a:defRPr sz="2000" b="0" kern="1200">
                <a:solidFill>
                  <a:schemeClr val="tx1"/>
                </a:solidFill>
                <a:latin typeface="+mj-lt"/>
                <a:ea typeface="+mj-ea"/>
                <a:cs typeface="+mj-cs"/>
              </a:defRPr>
            </a:lvl1pPr>
          </a:lstStyle>
          <a:p>
            <a:r>
              <a:rPr lang="en-US" dirty="0" smtClean="0">
                <a:solidFill>
                  <a:schemeClr val="accent2"/>
                </a:solidFill>
              </a:rPr>
              <a:t>UP</a:t>
            </a:r>
            <a:r>
              <a:rPr lang="en-US" dirty="0" smtClean="0">
                <a:solidFill>
                  <a:schemeClr val="bg1"/>
                </a:solidFill>
              </a:rPr>
              <a:t> </a:t>
            </a:r>
            <a:r>
              <a:rPr lang="en-US" dirty="0" err="1" smtClean="0">
                <a:solidFill>
                  <a:schemeClr val="bg1"/>
                </a:solidFill>
              </a:rPr>
              <a:t>vs</a:t>
            </a:r>
            <a:r>
              <a:rPr lang="en-US" dirty="0" smtClean="0">
                <a:solidFill>
                  <a:schemeClr val="bg1"/>
                </a:solidFill>
              </a:rPr>
              <a:t> </a:t>
            </a:r>
            <a:r>
              <a:rPr lang="en-US" dirty="0" smtClean="0">
                <a:solidFill>
                  <a:schemeClr val="accent3"/>
                </a:solidFill>
              </a:rPr>
              <a:t>OUT</a:t>
            </a:r>
            <a:endParaRPr lang="en-US" sz="1600" i="1" dirty="0">
              <a:solidFill>
                <a:schemeClr val="bg1"/>
              </a:solidFill>
            </a:endParaRPr>
          </a:p>
        </p:txBody>
      </p:sp>
      <p:sp>
        <p:nvSpPr>
          <p:cNvPr id="12" name="TextBox 11"/>
          <p:cNvSpPr txBox="1"/>
          <p:nvPr/>
        </p:nvSpPr>
        <p:spPr>
          <a:xfrm>
            <a:off x="6839986" y="1063229"/>
            <a:ext cx="2039438" cy="2579167"/>
          </a:xfrm>
          <a:prstGeom prst="rect">
            <a:avLst/>
          </a:prstGeom>
          <a:noFill/>
        </p:spPr>
        <p:txBody>
          <a:bodyPr wrap="square" rtlCol="0">
            <a:spAutoFit/>
          </a:bodyPr>
          <a:lstStyle/>
          <a:p>
            <a:pPr>
              <a:lnSpc>
                <a:spcPct val="120000"/>
              </a:lnSpc>
              <a:spcAft>
                <a:spcPts val="1200"/>
              </a:spcAft>
            </a:pPr>
            <a:r>
              <a:rPr lang="en-US" sz="1200" dirty="0">
                <a:solidFill>
                  <a:srgbClr val="E9EBEE"/>
                </a:solidFill>
              </a:rPr>
              <a:t>Different use cases put different demands on the data </a:t>
            </a:r>
            <a:r>
              <a:rPr lang="en-US" sz="1200" dirty="0" smtClean="0">
                <a:solidFill>
                  <a:srgbClr val="E9EBEE"/>
                </a:solidFill>
              </a:rPr>
              <a:t>infrastructure.</a:t>
            </a:r>
            <a:endParaRPr lang="en-US" sz="1200" dirty="0">
              <a:solidFill>
                <a:srgbClr val="E9EBEE"/>
              </a:solidFill>
            </a:endParaRPr>
          </a:p>
          <a:p>
            <a:pPr>
              <a:lnSpc>
                <a:spcPct val="120000"/>
              </a:lnSpc>
              <a:spcAft>
                <a:spcPts val="1200"/>
              </a:spcAft>
            </a:pPr>
            <a:r>
              <a:rPr lang="en-US" sz="1200" dirty="0" smtClean="0">
                <a:solidFill>
                  <a:srgbClr val="E9EBEE"/>
                </a:solidFill>
              </a:rPr>
              <a:t>Increasing </a:t>
            </a:r>
            <a:r>
              <a:rPr lang="en-US" sz="1200" dirty="0">
                <a:solidFill>
                  <a:srgbClr val="E9EBEE"/>
                </a:solidFill>
              </a:rPr>
              <a:t>cost per unit of capability from scale-up architectures causes rationing of resources. Only the most valuable use cases are pursued.</a:t>
            </a:r>
          </a:p>
          <a:p>
            <a:endParaRPr lang="en-US" sz="1200" dirty="0">
              <a:solidFill>
                <a:srgbClr val="E9EBEE"/>
              </a:solidFill>
            </a:endParaRPr>
          </a:p>
        </p:txBody>
      </p:sp>
      <p:grpSp>
        <p:nvGrpSpPr>
          <p:cNvPr id="18" name="Group 17"/>
          <p:cNvGrpSpPr/>
          <p:nvPr/>
        </p:nvGrpSpPr>
        <p:grpSpPr>
          <a:xfrm>
            <a:off x="273919" y="1063229"/>
            <a:ext cx="6664067" cy="3569448"/>
            <a:chOff x="273919" y="1063229"/>
            <a:chExt cx="6664067" cy="3569448"/>
          </a:xfrm>
        </p:grpSpPr>
        <p:grpSp>
          <p:nvGrpSpPr>
            <p:cNvPr id="11" name="Group 10"/>
            <p:cNvGrpSpPr/>
            <p:nvPr/>
          </p:nvGrpSpPr>
          <p:grpSpPr>
            <a:xfrm>
              <a:off x="273919" y="1063229"/>
              <a:ext cx="6664067" cy="3569448"/>
              <a:chOff x="469390" y="1068969"/>
              <a:chExt cx="6664067" cy="3569448"/>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715" y="1141034"/>
                <a:ext cx="5062374" cy="3193926"/>
              </a:xfrm>
              <a:prstGeom prst="rect">
                <a:avLst/>
              </a:prstGeom>
            </p:spPr>
          </p:pic>
          <p:sp>
            <p:nvSpPr>
              <p:cNvPr id="4" name="TextBox 3"/>
              <p:cNvSpPr txBox="1"/>
              <p:nvPr/>
            </p:nvSpPr>
            <p:spPr>
              <a:xfrm rot="16200000">
                <a:off x="-228114" y="2408285"/>
                <a:ext cx="1764339" cy="369332"/>
              </a:xfrm>
              <a:prstGeom prst="rect">
                <a:avLst/>
              </a:prstGeom>
              <a:noFill/>
            </p:spPr>
            <p:txBody>
              <a:bodyPr wrap="square" rtlCol="0">
                <a:spAutoFit/>
              </a:bodyPr>
              <a:lstStyle/>
              <a:p>
                <a:r>
                  <a:rPr lang="en-US" dirty="0" smtClean="0">
                    <a:solidFill>
                      <a:schemeClr val="bg1"/>
                    </a:solidFill>
                  </a:rPr>
                  <a:t>US Dollars</a:t>
                </a:r>
                <a:endParaRPr lang="en-US" dirty="0">
                  <a:solidFill>
                    <a:schemeClr val="bg1"/>
                  </a:solidFill>
                </a:endParaRPr>
              </a:p>
            </p:txBody>
          </p:sp>
          <p:sp>
            <p:nvSpPr>
              <p:cNvPr id="5" name="TextBox 4"/>
              <p:cNvSpPr txBox="1"/>
              <p:nvPr/>
            </p:nvSpPr>
            <p:spPr>
              <a:xfrm>
                <a:off x="1930056" y="4269085"/>
                <a:ext cx="3324621" cy="369332"/>
              </a:xfrm>
              <a:prstGeom prst="rect">
                <a:avLst/>
              </a:prstGeom>
              <a:noFill/>
            </p:spPr>
            <p:txBody>
              <a:bodyPr wrap="square" rtlCol="0">
                <a:spAutoFit/>
              </a:bodyPr>
              <a:lstStyle/>
              <a:p>
                <a:r>
                  <a:rPr lang="en-US" dirty="0" smtClean="0">
                    <a:solidFill>
                      <a:schemeClr val="bg1"/>
                    </a:solidFill>
                  </a:rPr>
                  <a:t>Data Resource Usage</a:t>
                </a:r>
                <a:endParaRPr lang="en-US" dirty="0">
                  <a:solidFill>
                    <a:schemeClr val="bg1"/>
                  </a:solidFill>
                </a:endParaRPr>
              </a:p>
            </p:txBody>
          </p:sp>
          <p:sp>
            <p:nvSpPr>
              <p:cNvPr id="7" name="TextBox 6"/>
              <p:cNvSpPr txBox="1"/>
              <p:nvPr/>
            </p:nvSpPr>
            <p:spPr>
              <a:xfrm>
                <a:off x="5886789" y="1068969"/>
                <a:ext cx="1148668" cy="246221"/>
              </a:xfrm>
              <a:prstGeom prst="rect">
                <a:avLst/>
              </a:prstGeom>
              <a:noFill/>
            </p:spPr>
            <p:txBody>
              <a:bodyPr wrap="square" rtlCol="0">
                <a:spAutoFit/>
              </a:bodyPr>
              <a:lstStyle/>
              <a:p>
                <a:r>
                  <a:rPr lang="en-US" sz="1000" dirty="0" smtClean="0">
                    <a:solidFill>
                      <a:schemeClr val="bg1"/>
                    </a:solidFill>
                  </a:rPr>
                  <a:t>Scale-up cost</a:t>
                </a:r>
                <a:endParaRPr lang="en-US" sz="1000" dirty="0">
                  <a:solidFill>
                    <a:schemeClr val="bg1"/>
                  </a:solidFill>
                </a:endParaRPr>
              </a:p>
            </p:txBody>
          </p:sp>
          <p:sp>
            <p:nvSpPr>
              <p:cNvPr id="8" name="TextBox 7"/>
              <p:cNvSpPr txBox="1"/>
              <p:nvPr/>
            </p:nvSpPr>
            <p:spPr>
              <a:xfrm>
                <a:off x="5886789" y="3679299"/>
                <a:ext cx="1246668" cy="246221"/>
              </a:xfrm>
              <a:prstGeom prst="rect">
                <a:avLst/>
              </a:prstGeom>
              <a:noFill/>
            </p:spPr>
            <p:txBody>
              <a:bodyPr wrap="square" rtlCol="0">
                <a:spAutoFit/>
              </a:bodyPr>
              <a:lstStyle/>
              <a:p>
                <a:r>
                  <a:rPr lang="en-US" sz="1000" dirty="0" smtClean="0">
                    <a:solidFill>
                      <a:schemeClr val="bg1"/>
                    </a:solidFill>
                  </a:rPr>
                  <a:t>Scale-out cost</a:t>
                </a:r>
                <a:endParaRPr lang="en-US" sz="1000" dirty="0">
                  <a:solidFill>
                    <a:schemeClr val="bg1"/>
                  </a:solidFill>
                </a:endParaRPr>
              </a:p>
            </p:txBody>
          </p:sp>
        </p:grpSp>
        <p:sp>
          <p:nvSpPr>
            <p:cNvPr id="13" name="TextBox 12"/>
            <p:cNvSpPr txBox="1"/>
            <p:nvPr/>
          </p:nvSpPr>
          <p:spPr>
            <a:xfrm>
              <a:off x="782220" y="1759164"/>
              <a:ext cx="880092" cy="369332"/>
            </a:xfrm>
            <a:prstGeom prst="rect">
              <a:avLst/>
            </a:prstGeom>
            <a:noFill/>
          </p:spPr>
          <p:txBody>
            <a:bodyPr wrap="square" rtlCol="0">
              <a:spAutoFit/>
            </a:bodyPr>
            <a:lstStyle/>
            <a:p>
              <a:r>
                <a:rPr lang="en-US" dirty="0" smtClean="0">
                  <a:solidFill>
                    <a:schemeClr val="tx2"/>
                  </a:solidFill>
                </a:rPr>
                <a:t>UC1</a:t>
              </a:r>
              <a:endParaRPr lang="en-US" dirty="0">
                <a:solidFill>
                  <a:schemeClr val="tx2"/>
                </a:solidFill>
              </a:endParaRPr>
            </a:p>
          </p:txBody>
        </p:sp>
        <p:sp>
          <p:nvSpPr>
            <p:cNvPr id="14" name="TextBox 13"/>
            <p:cNvSpPr txBox="1"/>
            <p:nvPr/>
          </p:nvSpPr>
          <p:spPr>
            <a:xfrm>
              <a:off x="1866338" y="2376220"/>
              <a:ext cx="880092" cy="369332"/>
            </a:xfrm>
            <a:prstGeom prst="rect">
              <a:avLst/>
            </a:prstGeom>
            <a:noFill/>
          </p:spPr>
          <p:txBody>
            <a:bodyPr wrap="square" rtlCol="0">
              <a:spAutoFit/>
            </a:bodyPr>
            <a:lstStyle/>
            <a:p>
              <a:r>
                <a:rPr lang="en-US" dirty="0" smtClean="0">
                  <a:solidFill>
                    <a:schemeClr val="tx2"/>
                  </a:solidFill>
                </a:rPr>
                <a:t>UC2</a:t>
              </a:r>
              <a:endParaRPr lang="en-US" dirty="0">
                <a:solidFill>
                  <a:schemeClr val="tx2"/>
                </a:solidFill>
              </a:endParaRPr>
            </a:p>
          </p:txBody>
        </p:sp>
        <p:sp>
          <p:nvSpPr>
            <p:cNvPr id="15" name="TextBox 14"/>
            <p:cNvSpPr txBox="1"/>
            <p:nvPr/>
          </p:nvSpPr>
          <p:spPr>
            <a:xfrm>
              <a:off x="3319678" y="3003604"/>
              <a:ext cx="880092" cy="369332"/>
            </a:xfrm>
            <a:prstGeom prst="rect">
              <a:avLst/>
            </a:prstGeom>
            <a:noFill/>
          </p:spPr>
          <p:txBody>
            <a:bodyPr wrap="square" rtlCol="0">
              <a:spAutoFit/>
            </a:bodyPr>
            <a:lstStyle/>
            <a:p>
              <a:r>
                <a:rPr lang="en-US" dirty="0" smtClean="0">
                  <a:solidFill>
                    <a:schemeClr val="tx2"/>
                  </a:solidFill>
                </a:rPr>
                <a:t>UC3</a:t>
              </a:r>
              <a:endParaRPr lang="en-US" dirty="0">
                <a:solidFill>
                  <a:schemeClr val="tx2"/>
                </a:solidFill>
              </a:endParaRPr>
            </a:p>
          </p:txBody>
        </p:sp>
        <p:sp>
          <p:nvSpPr>
            <p:cNvPr id="16" name="TextBox 15"/>
            <p:cNvSpPr txBox="1"/>
            <p:nvPr/>
          </p:nvSpPr>
          <p:spPr>
            <a:xfrm>
              <a:off x="4331525" y="2376220"/>
              <a:ext cx="880092" cy="369332"/>
            </a:xfrm>
            <a:prstGeom prst="rect">
              <a:avLst/>
            </a:prstGeom>
            <a:noFill/>
          </p:spPr>
          <p:txBody>
            <a:bodyPr wrap="square" rtlCol="0">
              <a:spAutoFit/>
            </a:bodyPr>
            <a:lstStyle/>
            <a:p>
              <a:r>
                <a:rPr lang="en-US" dirty="0" smtClean="0">
                  <a:solidFill>
                    <a:schemeClr val="tx2"/>
                  </a:solidFill>
                </a:rPr>
                <a:t>UC4</a:t>
              </a:r>
              <a:endParaRPr lang="en-US" dirty="0">
                <a:solidFill>
                  <a:schemeClr val="tx2"/>
                </a:solidFill>
              </a:endParaRPr>
            </a:p>
          </p:txBody>
        </p:sp>
        <p:sp>
          <p:nvSpPr>
            <p:cNvPr id="17" name="TextBox 16"/>
            <p:cNvSpPr txBox="1"/>
            <p:nvPr/>
          </p:nvSpPr>
          <p:spPr>
            <a:xfrm>
              <a:off x="5006571" y="3488893"/>
              <a:ext cx="880092" cy="369332"/>
            </a:xfrm>
            <a:prstGeom prst="rect">
              <a:avLst/>
            </a:prstGeom>
            <a:noFill/>
          </p:spPr>
          <p:txBody>
            <a:bodyPr wrap="square" rtlCol="0">
              <a:spAutoFit/>
            </a:bodyPr>
            <a:lstStyle/>
            <a:p>
              <a:r>
                <a:rPr lang="en-US" dirty="0" smtClean="0">
                  <a:solidFill>
                    <a:schemeClr val="tx2"/>
                  </a:solidFill>
                </a:rPr>
                <a:t>UC5</a:t>
              </a:r>
              <a:endParaRPr lang="en-US" dirty="0">
                <a:solidFill>
                  <a:schemeClr val="tx2"/>
                </a:solidFill>
              </a:endParaRPr>
            </a:p>
          </p:txBody>
        </p:sp>
      </p:grpSp>
    </p:spTree>
    <p:extLst>
      <p:ext uri="{BB962C8B-B14F-4D97-AF65-F5344CB8AC3E}">
        <p14:creationId xmlns:p14="http://schemas.microsoft.com/office/powerpoint/2010/main" val="12261415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0374" y="245760"/>
            <a:ext cx="8034163" cy="4226628"/>
            <a:chOff x="240374" y="245760"/>
            <a:chExt cx="8034163" cy="4226628"/>
          </a:xfrm>
        </p:grpSpPr>
        <p:grpSp>
          <p:nvGrpSpPr>
            <p:cNvPr id="20" name="Group 19"/>
            <p:cNvGrpSpPr/>
            <p:nvPr/>
          </p:nvGrpSpPr>
          <p:grpSpPr>
            <a:xfrm>
              <a:off x="240374" y="245760"/>
              <a:ext cx="8034163" cy="4226628"/>
              <a:chOff x="240374" y="326575"/>
              <a:chExt cx="8034163" cy="4226628"/>
            </a:xfrm>
          </p:grpSpPr>
          <p:sp>
            <p:nvSpPr>
              <p:cNvPr id="21" name="Rectangle 20"/>
              <p:cNvSpPr/>
              <p:nvPr/>
            </p:nvSpPr>
            <p:spPr>
              <a:xfrm>
                <a:off x="3361710" y="2106193"/>
                <a:ext cx="824061" cy="824061"/>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9036" y="476863"/>
                <a:ext cx="815340" cy="815340"/>
              </a:xfrm>
              <a:prstGeom prst="rect">
                <a:avLst/>
              </a:prstGeom>
              <a:blipFill rotWithShape="1">
                <a:blip r:embed="rId5" cstate="screen">
                  <a:extLst>
                    <a:ext uri="{28A0092B-C50C-407E-A947-70E740481C1C}">
                      <a14:useLocalDpi xmlns:a14="http://schemas.microsoft.com/office/drawing/2010/main"/>
                    </a:ext>
                  </a:extLst>
                </a:blip>
                <a:stretch>
                  <a:fillRect/>
                </a:stretch>
              </a:blipFill>
              <a:ln>
                <a:solidFill>
                  <a:srgbClr val="0F58B7"/>
                </a:solidFill>
              </a:ln>
              <a:effectLst/>
            </p:spPr>
          </p:pic>
          <p:sp>
            <p:nvSpPr>
              <p:cNvPr id="33" name="TextBox 32"/>
              <p:cNvSpPr txBox="1"/>
              <p:nvPr/>
            </p:nvSpPr>
            <p:spPr>
              <a:xfrm>
                <a:off x="240374" y="3459058"/>
                <a:ext cx="2036421" cy="584776"/>
              </a:xfrm>
              <a:prstGeom prst="rect">
                <a:avLst/>
              </a:prstGeom>
              <a:noFill/>
            </p:spPr>
            <p:txBody>
              <a:bodyPr wrap="square" rtlCol="0">
                <a:spAutoFit/>
              </a:bodyPr>
              <a:lstStyle/>
              <a:p>
                <a:pPr algn="r"/>
                <a:r>
                  <a:rPr lang="en-US" sz="1600" dirty="0" err="1" smtClean="0"/>
                  <a:t>Edd</a:t>
                </a:r>
                <a:r>
                  <a:rPr lang="en-US" sz="1600" dirty="0" smtClean="0"/>
                  <a:t> </a:t>
                </a:r>
                <a:r>
                  <a:rPr lang="en-US" sz="1600" dirty="0" err="1" smtClean="0"/>
                  <a:t>Dumbill</a:t>
                </a:r>
                <a:endParaRPr lang="en-US" sz="1600" dirty="0" smtClean="0"/>
              </a:p>
              <a:p>
                <a:pPr algn="r"/>
                <a:r>
                  <a:rPr lang="en-US" sz="1600" dirty="0" smtClean="0"/>
                  <a:t>VP Strategy</a:t>
                </a:r>
                <a:endParaRPr lang="en-US" sz="1600" dirty="0"/>
              </a:p>
            </p:txBody>
          </p:sp>
          <p:pic>
            <p:nvPicPr>
              <p:cNvPr id="35" name="Picture 34" descr="SVDS_logo_color_Aug_16_201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6525" y="326575"/>
                <a:ext cx="2697566" cy="597061"/>
              </a:xfrm>
              <a:prstGeom prst="rect">
                <a:avLst/>
              </a:prstGeom>
            </p:spPr>
          </p:pic>
          <p:sp>
            <p:nvSpPr>
              <p:cNvPr id="3" name="Rectangle 2"/>
              <p:cNvSpPr/>
              <p:nvPr/>
            </p:nvSpPr>
            <p:spPr>
              <a:xfrm>
                <a:off x="2283439" y="3478577"/>
                <a:ext cx="1074966" cy="1074626"/>
              </a:xfrm>
              <a:prstGeom prst="rect">
                <a:avLst/>
              </a:prstGeom>
              <a:blipFill rotWithShape="1">
                <a:blip r:embed="rId7"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7459197" y="2107182"/>
                <a:ext cx="815340" cy="815340"/>
              </a:xfrm>
              <a:prstGeom prst="rect">
                <a:avLst/>
              </a:prstGeom>
              <a:blipFill rotWithShape="1">
                <a:blip r:embed="rId8"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183696" y="2110410"/>
                <a:ext cx="815340" cy="815340"/>
              </a:xfrm>
              <a:prstGeom prst="rect">
                <a:avLst/>
              </a:prstGeom>
              <a:blipFill rotWithShape="1">
                <a:blip r:embed="rId9"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999295" y="2922522"/>
                <a:ext cx="815340" cy="815340"/>
              </a:xfrm>
              <a:prstGeom prst="rect">
                <a:avLst/>
              </a:prstGeom>
              <a:blipFill rotWithShape="1">
                <a:blip r:embed="rId10"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814635" y="3737604"/>
                <a:ext cx="815340" cy="815340"/>
              </a:xfrm>
              <a:prstGeom prst="rect">
                <a:avLst/>
              </a:prstGeom>
              <a:blipFill rotWithShape="1">
                <a:blip r:embed="rId11"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368355" y="3737604"/>
                <a:ext cx="815340" cy="815340"/>
              </a:xfrm>
              <a:prstGeom prst="rect">
                <a:avLst/>
              </a:prstGeom>
              <a:blipFill rotWithShape="1">
                <a:blip r:embed="rId12"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999295" y="3737604"/>
                <a:ext cx="815340" cy="815340"/>
              </a:xfrm>
              <a:prstGeom prst="rect">
                <a:avLst/>
              </a:prstGeom>
              <a:blipFill rotWithShape="1">
                <a:blip r:embed="rId13"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183696" y="3737863"/>
                <a:ext cx="815340" cy="815340"/>
              </a:xfrm>
              <a:prstGeom prst="rect">
                <a:avLst/>
              </a:prstGeom>
              <a:blipFill rotWithShape="1">
                <a:blip r:embed="rId14"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6629975" y="3736079"/>
                <a:ext cx="821491" cy="815340"/>
              </a:xfrm>
              <a:prstGeom prst="rect">
                <a:avLst/>
              </a:prstGeom>
              <a:blipFill rotWithShape="1">
                <a:blip r:embed="rId15"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4999036" y="2110669"/>
                <a:ext cx="815340" cy="815340"/>
              </a:xfrm>
              <a:prstGeom prst="rect">
                <a:avLst/>
              </a:prstGeom>
              <a:blipFill rotWithShape="1">
                <a:blip r:embed="rId16"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5814635" y="2922522"/>
                <a:ext cx="815082" cy="815082"/>
              </a:xfrm>
              <a:prstGeom prst="rect">
                <a:avLst/>
              </a:prstGeom>
              <a:blipFill rotWithShape="1">
                <a:blip r:embed="rId17"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4183696" y="1295070"/>
                <a:ext cx="815340" cy="815340"/>
              </a:xfrm>
              <a:prstGeom prst="rect">
                <a:avLst/>
              </a:prstGeom>
              <a:blipFill rotWithShape="1">
                <a:blip r:embed="rId18"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3368355" y="1291842"/>
                <a:ext cx="815340" cy="815340"/>
              </a:xfrm>
              <a:prstGeom prst="rect">
                <a:avLst/>
              </a:prstGeom>
              <a:blipFill rotWithShape="1">
                <a:blip r:embed="rId19"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23" name="Rectangle 22"/>
              <p:cNvSpPr/>
              <p:nvPr/>
            </p:nvSpPr>
            <p:spPr>
              <a:xfrm>
                <a:off x="4183696" y="2922264"/>
                <a:ext cx="815340" cy="815340"/>
              </a:xfrm>
              <a:prstGeom prst="rect">
                <a:avLst/>
              </a:prstGeom>
              <a:blipFill rotWithShape="1">
                <a:blip r:embed="rId20" cstate="screen">
                  <a:extLst>
                    <a:ext uri="{28A0092B-C50C-407E-A947-70E740481C1C}">
                      <a14:useLocalDpi xmlns:a14="http://schemas.microsoft.com/office/drawing/2010/main"/>
                    </a:ext>
                  </a:extLst>
                </a:blip>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jamie.jpg"/>
              <p:cNvPicPr>
                <a:picLocks noChangeAspect="1"/>
              </p:cNvPicPr>
              <p:nvPr/>
            </p:nvPicPr>
            <p:blipFill rotWithShape="1">
              <a:blip r:embed="rId21" cstate="screen">
                <a:extLst>
                  <a:ext uri="{28A0092B-C50C-407E-A947-70E740481C1C}">
                    <a14:useLocalDpi xmlns:a14="http://schemas.microsoft.com/office/drawing/2010/main"/>
                  </a:ext>
                </a:extLst>
              </a:blip>
              <a:srcRect l="-431"/>
              <a:stretch/>
            </p:blipFill>
            <p:spPr>
              <a:xfrm>
                <a:off x="5814376" y="1295069"/>
                <a:ext cx="812112" cy="812113"/>
              </a:xfrm>
              <a:prstGeom prst="rect">
                <a:avLst/>
              </a:prstGeom>
              <a:blipFill rotWithShape="1">
                <a:blip r:embed="rId22" cstate="screen">
                  <a:extLst>
                    <a:ext uri="{28A0092B-C50C-407E-A947-70E740481C1C}">
                      <a14:useLocalDpi xmlns:a14="http://schemas.microsoft.com/office/drawing/2010/main"/>
                    </a:ext>
                  </a:extLst>
                </a:blip>
                <a:stretch>
                  <a:fillRect/>
                </a:stretch>
              </a:blipFill>
              <a:ln>
                <a:solidFill>
                  <a:srgbClr val="0F58B7"/>
                </a:solidFill>
              </a:ln>
              <a:effectLst/>
            </p:spPr>
          </p:pic>
          <p:pic>
            <p:nvPicPr>
              <p:cNvPr id="28" name="Picture 27" descr="rseeger.jp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999036" y="1295070"/>
                <a:ext cx="815340" cy="815340"/>
              </a:xfrm>
              <a:prstGeom prst="rect">
                <a:avLst/>
              </a:prstGeom>
              <a:blipFill rotWithShape="1">
                <a:blip r:embed="rId19" cstate="screen">
                  <a:extLst>
                    <a:ext uri="{28A0092B-C50C-407E-A947-70E740481C1C}">
                      <a14:useLocalDpi xmlns:a14="http://schemas.microsoft.com/office/drawing/2010/main"/>
                    </a:ext>
                  </a:extLst>
                </a:blip>
                <a:stretch>
                  <a:fillRect/>
                </a:stretch>
              </a:blipFill>
              <a:ln>
                <a:solidFill>
                  <a:srgbClr val="0F58B7"/>
                </a:solidFill>
              </a:ln>
              <a:effectLst/>
            </p:spPr>
          </p:pic>
          <p:sp>
            <p:nvSpPr>
              <p:cNvPr id="30" name="Rectangle 29"/>
              <p:cNvSpPr/>
              <p:nvPr/>
            </p:nvSpPr>
            <p:spPr>
              <a:xfrm>
                <a:off x="6629975" y="2920908"/>
                <a:ext cx="821491" cy="815340"/>
              </a:xfrm>
              <a:prstGeom prst="rect">
                <a:avLst/>
              </a:prstGeom>
              <a:blipFill rotWithShape="1">
                <a:blip r:embed="rId24"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6629975" y="2110410"/>
                <a:ext cx="821491" cy="815340"/>
              </a:xfrm>
              <a:prstGeom prst="rect">
                <a:avLst/>
              </a:prstGeom>
              <a:blipFill rotWithShape="1">
                <a:blip r:embed="rId25"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6633959" y="1291842"/>
                <a:ext cx="821491" cy="815340"/>
              </a:xfrm>
              <a:prstGeom prst="rect">
                <a:avLst/>
              </a:prstGeom>
              <a:blipFill rotWithShape="1">
                <a:blip r:embed="rId26"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1" name="Picture 40" descr="julie.jp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458937" y="3742197"/>
                <a:ext cx="805363" cy="805363"/>
              </a:xfrm>
              <a:prstGeom prst="rect">
                <a:avLst/>
              </a:prstGeom>
              <a:blipFill rotWithShape="1">
                <a:blip r:embed="rId28" cstate="screen">
                  <a:extLst>
                    <a:ext uri="{28A0092B-C50C-407E-A947-70E740481C1C}">
                      <a14:useLocalDpi xmlns:a14="http://schemas.microsoft.com/office/drawing/2010/main"/>
                    </a:ext>
                  </a:extLst>
                </a:blip>
                <a:stretch>
                  <a:fillRect/>
                </a:stretch>
              </a:blipFill>
              <a:ln>
                <a:solidFill>
                  <a:srgbClr val="0F58B7"/>
                </a:solidFill>
              </a:ln>
              <a:effectLst/>
            </p:spPr>
          </p:pic>
          <p:sp>
            <p:nvSpPr>
              <p:cNvPr id="42" name="Rectangle 41"/>
              <p:cNvSpPr/>
              <p:nvPr/>
            </p:nvSpPr>
            <p:spPr>
              <a:xfrm>
                <a:off x="7451003" y="1290853"/>
                <a:ext cx="821491" cy="815340"/>
              </a:xfrm>
              <a:prstGeom prst="rect">
                <a:avLst/>
              </a:prstGeom>
              <a:blipFill rotWithShape="1">
                <a:blip r:embed="rId29"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p:cNvSpPr/>
              <p:nvPr/>
            </p:nvSpPr>
            <p:spPr>
              <a:xfrm>
                <a:off x="4183696" y="476863"/>
                <a:ext cx="821491" cy="815340"/>
              </a:xfrm>
              <a:prstGeom prst="rect">
                <a:avLst/>
              </a:prstGeom>
              <a:blipFill rotWithShape="1">
                <a:blip r:embed="rId30"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362205" y="2926009"/>
                <a:ext cx="821491" cy="815340"/>
              </a:xfrm>
              <a:prstGeom prst="rect">
                <a:avLst/>
              </a:prstGeom>
              <a:blipFill rotWithShape="1">
                <a:blip r:embed="rId31"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p:cNvSpPr/>
              <p:nvPr/>
            </p:nvSpPr>
            <p:spPr>
              <a:xfrm>
                <a:off x="7442809" y="473016"/>
                <a:ext cx="821491" cy="815340"/>
              </a:xfrm>
              <a:prstGeom prst="rect">
                <a:avLst/>
              </a:prstGeom>
              <a:blipFill rotWithShape="1">
                <a:blip r:embed="rId32"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5814635" y="473016"/>
                <a:ext cx="821491" cy="815340"/>
              </a:xfrm>
              <a:prstGeom prst="rect">
                <a:avLst/>
              </a:prstGeom>
              <a:blipFill rotWithShape="1">
                <a:blip r:embed="rId33"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6637446" y="473016"/>
                <a:ext cx="821491" cy="815340"/>
              </a:xfrm>
              <a:prstGeom prst="rect">
                <a:avLst/>
              </a:prstGeom>
              <a:blipFill rotWithShape="1">
                <a:blip r:embed="rId34"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7451466" y="2926009"/>
                <a:ext cx="821491" cy="815340"/>
              </a:xfrm>
              <a:prstGeom prst="rect">
                <a:avLst/>
              </a:prstGeom>
              <a:blipFill rotWithShape="1">
                <a:blip r:embed="rId35"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4183696" y="2926857"/>
                <a:ext cx="821491" cy="815340"/>
              </a:xfrm>
              <a:prstGeom prst="rect">
                <a:avLst/>
              </a:prstGeom>
              <a:blipFill rotWithShape="1">
                <a:blip r:embed="rId36"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5" name="Rectangle 44"/>
            <p:cNvSpPr/>
            <p:nvPr/>
          </p:nvSpPr>
          <p:spPr>
            <a:xfrm>
              <a:off x="5804997" y="2024753"/>
              <a:ext cx="821491" cy="815340"/>
            </a:xfrm>
            <a:prstGeom prst="rect">
              <a:avLst/>
            </a:prstGeom>
            <a:blipFill rotWithShape="1">
              <a:blip r:embed="rId37" cstate="screen">
                <a:extLst>
                  <a:ext uri="{28A0092B-C50C-407E-A947-70E740481C1C}">
                    <a14:useLocalDpi xmlns:a14="http://schemas.microsoft.com/office/drawing/2010/main"/>
                  </a:ext>
                </a:extLst>
              </a:blip>
              <a:srcRect/>
              <a:stretch>
                <a:fillRect/>
              </a:stretch>
            </a:blipFill>
            <a:ln>
              <a:solidFill>
                <a:srgbClr val="0F58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6" name="Rectangle 45"/>
          <p:cNvSpPr/>
          <p:nvPr/>
        </p:nvSpPr>
        <p:spPr>
          <a:xfrm>
            <a:off x="3368355" y="392201"/>
            <a:ext cx="815340" cy="822054"/>
          </a:xfrm>
          <a:prstGeom prst="rect">
            <a:avLst/>
          </a:prstGeom>
          <a:blipFill rotWithShape="1">
            <a:blip r:embed="rId38" cstate="screen">
              <a:extLst>
                <a:ext uri="{28A0092B-C50C-407E-A947-70E740481C1C}">
                  <a14:useLocalDpi xmlns:a14="http://schemas.microsoft.com/office/drawing/2010/main"/>
                </a:ext>
              </a:extLst>
            </a:blip>
            <a:srcRect/>
            <a:stretch>
              <a:fillRect/>
            </a:stretch>
          </a:blipFill>
          <a:ln>
            <a:solidFill>
              <a:srgbClr val="005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24504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DELAYING DECISIONS… </a:t>
            </a:r>
            <a:endParaRPr lang="en-US" dirty="0"/>
          </a:p>
        </p:txBody>
      </p:sp>
      <p:sp>
        <p:nvSpPr>
          <p:cNvPr id="4" name="Content Placeholder 3"/>
          <p:cNvSpPr>
            <a:spLocks noGrp="1"/>
          </p:cNvSpPr>
          <p:nvPr>
            <p:ph sz="quarter" idx="11"/>
          </p:nvPr>
        </p:nvSpPr>
        <p:spPr/>
        <p:txBody>
          <a:bodyPr/>
          <a:lstStyle/>
          <a:p>
            <a:endParaRPr lang="en-US" i="1" dirty="0" smtClean="0"/>
          </a:p>
          <a:p>
            <a:r>
              <a:rPr lang="en-US" i="1" dirty="0" smtClean="0"/>
              <a:t>The Art of Abstraction</a:t>
            </a:r>
            <a:r>
              <a:rPr lang="en-US" dirty="0" smtClean="0"/>
              <a:t/>
            </a:r>
            <a:br>
              <a:rPr lang="en-US" dirty="0" smtClean="0"/>
            </a:br>
            <a:r>
              <a:rPr lang="en-US" b="1" dirty="0" err="1" smtClean="0"/>
              <a:t>svds.com</a:t>
            </a:r>
            <a:r>
              <a:rPr lang="en-US" b="1" dirty="0" smtClean="0"/>
              <a:t>/abstraction</a:t>
            </a:r>
          </a:p>
          <a:p>
            <a:endParaRPr lang="en-US" dirty="0" smtClean="0"/>
          </a:p>
          <a:p>
            <a:r>
              <a:rPr lang="en-US" dirty="0" smtClean="0"/>
              <a:t>Schema on read</a:t>
            </a:r>
            <a:endParaRPr lang="en-US" dirty="0"/>
          </a:p>
        </p:txBody>
      </p:sp>
      <p:pic>
        <p:nvPicPr>
          <p:cNvPr id="8" name="Picture 7"/>
          <p:cNvPicPr>
            <a:picLocks noChangeAspect="1"/>
          </p:cNvPicPr>
          <p:nvPr/>
        </p:nvPicPr>
        <p:blipFill>
          <a:blip r:embed="rId2"/>
          <a:stretch>
            <a:fillRect/>
          </a:stretch>
        </p:blipFill>
        <p:spPr>
          <a:xfrm>
            <a:off x="1473442" y="1063229"/>
            <a:ext cx="2177808" cy="3365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833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16889" y="1708848"/>
            <a:ext cx="2607963" cy="1733192"/>
          </a:xfrm>
          <a:prstGeom prst="rect">
            <a:avLst/>
          </a:prstGeom>
        </p:spPr>
      </p:pic>
      <p:sp>
        <p:nvSpPr>
          <p:cNvPr id="3" name="Content Placeholder 2"/>
          <p:cNvSpPr>
            <a:spLocks noGrp="1"/>
          </p:cNvSpPr>
          <p:nvPr>
            <p:ph sz="half" idx="2"/>
          </p:nvPr>
        </p:nvSpPr>
        <p:spPr/>
        <p:txBody>
          <a:bodyPr/>
          <a:lstStyle/>
          <a:p>
            <a:pPr marL="0" indent="0" algn="ctr">
              <a:buNone/>
            </a:pPr>
            <a:endParaRPr lang="en-US" dirty="0" smtClean="0"/>
          </a:p>
          <a:p>
            <a:pPr marL="0" indent="0" algn="ctr">
              <a:buNone/>
            </a:pPr>
            <a:r>
              <a:rPr lang="en-US" dirty="0" smtClean="0"/>
              <a:t>A scalable, accessible repository of data</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sz="1400" dirty="0" smtClean="0"/>
          </a:p>
          <a:p>
            <a:pPr marL="0" indent="0" algn="ctr">
              <a:buNone/>
            </a:pPr>
            <a:endParaRPr lang="en-US" sz="1400" dirty="0" smtClean="0"/>
          </a:p>
          <a:p>
            <a:pPr marL="0" indent="0" algn="ctr">
              <a:buNone/>
            </a:pPr>
            <a:r>
              <a:rPr lang="en-US" sz="1400" dirty="0" smtClean="0"/>
              <a:t>(</a:t>
            </a:r>
            <a:r>
              <a:rPr lang="en-US" sz="1400" dirty="0"/>
              <a:t>in its natural </a:t>
            </a:r>
            <a:r>
              <a:rPr lang="en-US" sz="1400" dirty="0" smtClean="0"/>
              <a:t>or processed </a:t>
            </a:r>
            <a:r>
              <a:rPr lang="en-US" sz="1400" dirty="0"/>
              <a:t>state)</a:t>
            </a:r>
          </a:p>
          <a:p>
            <a:pPr marL="0" indent="0" algn="ctr">
              <a:buNone/>
            </a:pPr>
            <a:endParaRPr lang="en-US" dirty="0" smtClean="0"/>
          </a:p>
        </p:txBody>
      </p:sp>
      <p:sp>
        <p:nvSpPr>
          <p:cNvPr id="4" name="Text Placeholder 3"/>
          <p:cNvSpPr>
            <a:spLocks noGrp="1"/>
          </p:cNvSpPr>
          <p:nvPr>
            <p:ph type="body" sz="quarter" idx="10"/>
          </p:nvPr>
        </p:nvSpPr>
        <p:spPr/>
        <p:txBody>
          <a:bodyPr/>
          <a:lstStyle/>
          <a:p>
            <a:r>
              <a:rPr lang="en-US" dirty="0" smtClean="0"/>
              <a:t>THE DATA LAKE</a:t>
            </a:r>
            <a:endParaRPr lang="en-US" dirty="0"/>
          </a:p>
        </p:txBody>
      </p:sp>
    </p:spTree>
    <p:extLst>
      <p:ext uri="{BB962C8B-B14F-4D97-AF65-F5344CB8AC3E}">
        <p14:creationId xmlns:p14="http://schemas.microsoft.com/office/powerpoint/2010/main" val="1608852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73919" y="205979"/>
            <a:ext cx="8412881" cy="857250"/>
          </a:xfrm>
          <a:prstGeom prst="rect">
            <a:avLst/>
          </a:prstGeom>
        </p:spPr>
        <p:txBody>
          <a:bodyPr anchor="ctr" anchorCtr="0">
            <a:noAutofit/>
          </a:bodyPr>
          <a:lstStyle>
            <a:lvl1pPr algn="l" defTabSz="457200" rtl="0" eaLnBrk="1" latinLnBrk="0" hangingPunct="1">
              <a:spcBef>
                <a:spcPct val="0"/>
              </a:spcBef>
              <a:buNone/>
              <a:defRPr sz="2000" b="0" kern="1200">
                <a:solidFill>
                  <a:schemeClr val="tx1"/>
                </a:solidFill>
                <a:latin typeface="+mj-lt"/>
                <a:ea typeface="+mj-ea"/>
                <a:cs typeface="+mj-cs"/>
              </a:defRPr>
            </a:lvl1pPr>
          </a:lstStyle>
          <a:p>
            <a:r>
              <a:rPr lang="en-US" sz="3200" b="1" dirty="0" smtClean="0">
                <a:solidFill>
                  <a:schemeClr val="bg1"/>
                </a:solidFill>
              </a:rPr>
              <a:t>THE DATA VALUE CHAIN</a:t>
            </a:r>
            <a:r>
              <a:rPr lang="en-US" b="1" dirty="0" smtClean="0">
                <a:solidFill>
                  <a:schemeClr val="bg1"/>
                </a:solidFill>
              </a:rPr>
              <a:t/>
            </a:r>
            <a:br>
              <a:rPr lang="en-US" b="1" dirty="0" smtClean="0">
                <a:solidFill>
                  <a:schemeClr val="bg1"/>
                </a:solidFill>
              </a:rPr>
            </a:br>
            <a:r>
              <a:rPr lang="en-US" sz="1800" dirty="0" smtClean="0">
                <a:solidFill>
                  <a:schemeClr val="bg1"/>
                </a:solidFill>
              </a:rPr>
              <a:t>DRAW VALUE FROM YOUR STRATEGIC DATA ASSETS</a:t>
            </a:r>
            <a:endParaRPr lang="en-US" sz="1800" dirty="0">
              <a:solidFill>
                <a:schemeClr val="bg1"/>
              </a:solidFill>
            </a:endParaRPr>
          </a:p>
        </p:txBody>
      </p:sp>
      <p:pic>
        <p:nvPicPr>
          <p:cNvPr id="4" name="Picture 3" descr="843_edi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8548" y="2478804"/>
            <a:ext cx="730680" cy="730680"/>
          </a:xfrm>
          <a:prstGeom prst="rect">
            <a:avLst/>
          </a:prstGeom>
        </p:spPr>
      </p:pic>
      <p:pic>
        <p:nvPicPr>
          <p:cNvPr id="5" name="Picture 4" descr="959.png"/>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3052745" y="2478804"/>
            <a:ext cx="636322" cy="636322"/>
          </a:xfrm>
          <a:prstGeom prst="rect">
            <a:avLst/>
          </a:prstGeom>
        </p:spPr>
      </p:pic>
      <p:grpSp>
        <p:nvGrpSpPr>
          <p:cNvPr id="6" name="Group 5"/>
          <p:cNvGrpSpPr/>
          <p:nvPr/>
        </p:nvGrpSpPr>
        <p:grpSpPr>
          <a:xfrm>
            <a:off x="815574" y="2417741"/>
            <a:ext cx="731520" cy="806644"/>
            <a:chOff x="615520" y="2922742"/>
            <a:chExt cx="731520" cy="806644"/>
          </a:xfrm>
        </p:grpSpPr>
        <p:pic>
          <p:nvPicPr>
            <p:cNvPr id="12" name="Picture 11" descr="539.png"/>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15520" y="2922742"/>
              <a:ext cx="731520" cy="731520"/>
            </a:xfrm>
            <a:prstGeom prst="rect">
              <a:avLst/>
            </a:prstGeom>
          </p:spPr>
        </p:pic>
        <p:sp>
          <p:nvSpPr>
            <p:cNvPr id="13" name="Rectangle 12"/>
            <p:cNvSpPr>
              <a:spLocks noChangeAspect="1"/>
            </p:cNvSpPr>
            <p:nvPr/>
          </p:nvSpPr>
          <p:spPr>
            <a:xfrm rot="2700000">
              <a:off x="807901" y="3583886"/>
              <a:ext cx="144696" cy="146304"/>
            </a:xfrm>
            <a:prstGeom prst="rect">
              <a:avLst/>
            </a:prstGeom>
            <a:solidFill>
              <a:srgbClr val="0F58B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9EBEE"/>
                </a:solidFill>
                <a:latin typeface="Open Sans Light"/>
              </a:endParaRPr>
            </a:p>
          </p:txBody>
        </p:sp>
        <p:sp>
          <p:nvSpPr>
            <p:cNvPr id="14" name="Rectangle 13"/>
            <p:cNvSpPr>
              <a:spLocks noChangeAspect="1"/>
            </p:cNvSpPr>
            <p:nvPr/>
          </p:nvSpPr>
          <p:spPr>
            <a:xfrm rot="2700000">
              <a:off x="1017527" y="3556357"/>
              <a:ext cx="108519" cy="109725"/>
            </a:xfrm>
            <a:prstGeom prst="rect">
              <a:avLst/>
            </a:prstGeom>
            <a:solidFill>
              <a:srgbClr val="F2780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9EBEE"/>
                </a:solidFill>
                <a:latin typeface="Open Sans Light"/>
              </a:endParaRPr>
            </a:p>
          </p:txBody>
        </p:sp>
      </p:grpSp>
      <p:pic>
        <p:nvPicPr>
          <p:cNvPr id="7" name="Picture 6" descr="996_edit.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273927">
            <a:off x="5248458" y="2446115"/>
            <a:ext cx="765167" cy="765167"/>
          </a:xfrm>
          <a:prstGeom prst="rect">
            <a:avLst/>
          </a:prstGeom>
        </p:spPr>
      </p:pic>
      <p:pic>
        <p:nvPicPr>
          <p:cNvPr id="8" name="Picture 7" descr="314_edi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2878" y="2469431"/>
            <a:ext cx="746986" cy="746986"/>
          </a:xfrm>
          <a:prstGeom prst="rect">
            <a:avLst/>
          </a:prstGeom>
        </p:spPr>
      </p:pic>
      <p:sp>
        <p:nvSpPr>
          <p:cNvPr id="9" name="TextBox 8"/>
          <p:cNvSpPr txBox="1"/>
          <p:nvPr/>
        </p:nvSpPr>
        <p:spPr>
          <a:xfrm>
            <a:off x="1" y="1979400"/>
            <a:ext cx="9144000" cy="369332"/>
          </a:xfrm>
          <a:prstGeom prst="rect">
            <a:avLst/>
          </a:prstGeom>
          <a:noFill/>
        </p:spPr>
        <p:txBody>
          <a:bodyPr wrap="square" rtlCol="0">
            <a:spAutoFit/>
          </a:bodyPr>
          <a:lstStyle/>
          <a:p>
            <a:pPr algn="ctr"/>
            <a:r>
              <a:rPr lang="en-US" dirty="0" smtClean="0">
                <a:solidFill>
                  <a:srgbClr val="F2780F"/>
                </a:solidFill>
                <a:cs typeface="Open Sans Light"/>
              </a:rPr>
              <a:t>Discover    Ingest     Process     Persist     Integrate     Analyze     Expose</a:t>
            </a:r>
            <a:endParaRPr lang="en-US" dirty="0">
              <a:solidFill>
                <a:srgbClr val="F2780F"/>
              </a:solidFill>
              <a:cs typeface="Open Sans Light"/>
            </a:endParaRPr>
          </a:p>
        </p:txBody>
      </p:sp>
      <p:pic>
        <p:nvPicPr>
          <p:cNvPr id="10" name="Picture 9" descr="957.png"/>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1930511" y="2459110"/>
            <a:ext cx="764942" cy="764942"/>
          </a:xfrm>
          <a:prstGeom prst="rect">
            <a:avLst/>
          </a:prstGeom>
        </p:spPr>
      </p:pic>
      <p:pic>
        <p:nvPicPr>
          <p:cNvPr id="11" name="Picture 10" descr="854.png"/>
          <p:cNvPicPr>
            <a:picLocks noChangeAspect="1"/>
          </p:cNvPicPr>
          <p:nvPr/>
        </p:nvPicPr>
        <p:blipFill>
          <a:blip r:embed="rId9">
            <a:biLevel thresh="25000"/>
            <a:extLst>
              <a:ext uri="{28A0092B-C50C-407E-A947-70E740481C1C}">
                <a14:useLocalDpi xmlns:a14="http://schemas.microsoft.com/office/drawing/2010/main"/>
              </a:ext>
            </a:extLst>
          </a:blip>
          <a:stretch>
            <a:fillRect/>
          </a:stretch>
        </p:blipFill>
        <p:spPr>
          <a:xfrm>
            <a:off x="4034025" y="2423923"/>
            <a:ext cx="807496" cy="807496"/>
          </a:xfrm>
          <a:prstGeom prst="rect">
            <a:avLst/>
          </a:prstGeom>
        </p:spPr>
      </p:pic>
    </p:spTree>
    <p:extLst>
      <p:ext uri="{BB962C8B-B14F-4D97-AF65-F5344CB8AC3E}">
        <p14:creationId xmlns:p14="http://schemas.microsoft.com/office/powerpoint/2010/main" val="36378974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How do you think about building with data?</a:t>
            </a:r>
            <a:endParaRPr lang="en-US" dirty="0"/>
          </a:p>
        </p:txBody>
      </p:sp>
    </p:spTree>
    <p:extLst>
      <p:ext uri="{BB962C8B-B14F-4D97-AF65-F5344CB8AC3E}">
        <p14:creationId xmlns:p14="http://schemas.microsoft.com/office/powerpoint/2010/main" val="4265568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7677464" y="1150443"/>
            <a:ext cx="1360775" cy="1953217"/>
            <a:chOff x="7677464" y="1011259"/>
            <a:chExt cx="1360775" cy="1953217"/>
          </a:xfrm>
        </p:grpSpPr>
        <p:pic>
          <p:nvPicPr>
            <p:cNvPr id="31" name="Picture 30" descr="96.png"/>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7677464" y="1726617"/>
              <a:ext cx="1237859" cy="1237859"/>
            </a:xfrm>
            <a:prstGeom prst="rect">
              <a:avLst/>
            </a:prstGeom>
          </p:spPr>
        </p:pic>
        <p:sp>
          <p:nvSpPr>
            <p:cNvPr id="32" name="Text Placeholder 3"/>
            <p:cNvSpPr txBox="1">
              <a:spLocks/>
            </p:cNvSpPr>
            <p:nvPr/>
          </p:nvSpPr>
          <p:spPr>
            <a:xfrm>
              <a:off x="7697003" y="1011259"/>
              <a:ext cx="1341236" cy="651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rgbClr val="E9EBEE"/>
                  </a:solidFill>
                  <a:latin typeface="+mj-lt"/>
                  <a:cs typeface="Open Sans"/>
                </a:rPr>
                <a:t>PROJECT ACTION PLAN &amp; ROADMAP</a:t>
              </a:r>
              <a:endParaRPr lang="en-US" sz="1200" dirty="0">
                <a:solidFill>
                  <a:srgbClr val="E9EBEE"/>
                </a:solidFill>
                <a:latin typeface="+mj-lt"/>
                <a:cs typeface="Open Sans"/>
              </a:endParaRPr>
            </a:p>
          </p:txBody>
        </p:sp>
      </p:grpSp>
      <p:sp>
        <p:nvSpPr>
          <p:cNvPr id="33" name="Title 2"/>
          <p:cNvSpPr txBox="1">
            <a:spLocks/>
          </p:cNvSpPr>
          <p:nvPr/>
        </p:nvSpPr>
        <p:spPr>
          <a:xfrm>
            <a:off x="273919" y="205979"/>
            <a:ext cx="8412881" cy="857250"/>
          </a:xfrm>
          <a:prstGeom prst="rect">
            <a:avLst/>
          </a:prstGeom>
        </p:spPr>
        <p:txBody>
          <a:bodyPr anchor="ctr" anchorCtr="0">
            <a:noAutofit/>
          </a:bodyPr>
          <a:lstStyle>
            <a:lvl1pPr algn="l" defTabSz="457200" rtl="0" eaLnBrk="1" latinLnBrk="0" hangingPunct="1">
              <a:spcBef>
                <a:spcPct val="0"/>
              </a:spcBef>
              <a:buNone/>
              <a:defRPr sz="2000" b="0" kern="1200">
                <a:solidFill>
                  <a:schemeClr val="tx1"/>
                </a:solidFill>
                <a:latin typeface="+mj-lt"/>
                <a:ea typeface="+mj-ea"/>
                <a:cs typeface="+mj-cs"/>
              </a:defRPr>
            </a:lvl1pPr>
          </a:lstStyle>
          <a:p>
            <a:r>
              <a:rPr lang="en-US" dirty="0" smtClean="0">
                <a:solidFill>
                  <a:schemeClr val="bg1"/>
                </a:solidFill>
              </a:rPr>
              <a:t>OUR METHOD FOR DATA STRATEGY</a:t>
            </a:r>
            <a:endParaRPr lang="en-US" sz="1600" i="1" dirty="0">
              <a:solidFill>
                <a:schemeClr val="bg1"/>
              </a:solidFill>
            </a:endParaRPr>
          </a:p>
        </p:txBody>
      </p:sp>
      <p:grpSp>
        <p:nvGrpSpPr>
          <p:cNvPr id="34" name="Group 33"/>
          <p:cNvGrpSpPr/>
          <p:nvPr/>
        </p:nvGrpSpPr>
        <p:grpSpPr>
          <a:xfrm>
            <a:off x="361218" y="1195267"/>
            <a:ext cx="2015155" cy="3196961"/>
            <a:chOff x="361218" y="1056083"/>
            <a:chExt cx="2015155" cy="3196961"/>
          </a:xfrm>
        </p:grpSpPr>
        <p:grpSp>
          <p:nvGrpSpPr>
            <p:cNvPr id="35" name="Group 34"/>
            <p:cNvGrpSpPr/>
            <p:nvPr/>
          </p:nvGrpSpPr>
          <p:grpSpPr>
            <a:xfrm>
              <a:off x="1921274" y="2724136"/>
              <a:ext cx="352425" cy="347831"/>
              <a:chOff x="2847322" y="2938012"/>
              <a:chExt cx="499412" cy="492901"/>
            </a:xfrm>
          </p:grpSpPr>
          <p:sp>
            <p:nvSpPr>
              <p:cNvPr id="40" name="Rectangle 39"/>
              <p:cNvSpPr/>
              <p:nvPr/>
            </p:nvSpPr>
            <p:spPr>
              <a:xfrm rot="2700000">
                <a:off x="2848349" y="3087843"/>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41" name="Rectangle 40"/>
              <p:cNvSpPr/>
              <p:nvPr/>
            </p:nvSpPr>
            <p:spPr>
              <a:xfrm rot="2700000">
                <a:off x="3003300" y="2936985"/>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42" name="Rectangle 41"/>
              <p:cNvSpPr/>
              <p:nvPr/>
            </p:nvSpPr>
            <p:spPr>
              <a:xfrm rot="2700000">
                <a:off x="3003301" y="3245346"/>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43" name="Rectangle 42"/>
              <p:cNvSpPr/>
              <p:nvPr/>
            </p:nvSpPr>
            <p:spPr>
              <a:xfrm rot="2700000">
                <a:off x="3161168" y="3087843"/>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grpSp>
        <p:pic>
          <p:nvPicPr>
            <p:cNvPr id="36" name="Picture 35" descr="878.png"/>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1811257" y="3426832"/>
              <a:ext cx="565116" cy="565116"/>
            </a:xfrm>
            <a:prstGeom prst="rect">
              <a:avLst/>
            </a:prstGeom>
          </p:spPr>
        </p:pic>
        <p:sp>
          <p:nvSpPr>
            <p:cNvPr id="37" name="Text Placeholder 3"/>
            <p:cNvSpPr txBox="1">
              <a:spLocks/>
            </p:cNvSpPr>
            <p:nvPr/>
          </p:nvSpPr>
          <p:spPr>
            <a:xfrm>
              <a:off x="361218" y="1056083"/>
              <a:ext cx="1450039" cy="3196961"/>
            </a:xfrm>
            <a:prstGeom prst="rect">
              <a:avLst/>
            </a:prstGeom>
          </p:spPr>
          <p:txBody>
            <a:bodyPr/>
            <a:lstStyle>
              <a:defPPr>
                <a:defRPr lang="en-US"/>
              </a:defPPr>
              <a:lvl1pPr>
                <a:defRPr sz="1200">
                  <a:solidFill>
                    <a:srgbClr val="E9EBEE"/>
                  </a:solidFill>
                  <a:latin typeface="Open Sans"/>
                  <a:cs typeface="Open Sans"/>
                </a:defRPr>
              </a:lvl1pPr>
            </a:lstStyle>
            <a:p>
              <a:r>
                <a:rPr lang="en-US" dirty="0" smtClean="0">
                  <a:latin typeface="+mj-lt"/>
                </a:rPr>
                <a:t>IDENTIFY </a:t>
              </a:r>
              <a:r>
                <a:rPr lang="en-US" dirty="0">
                  <a:latin typeface="+mj-lt"/>
                </a:rPr>
                <a:t>STRATEGIC </a:t>
              </a:r>
              <a:r>
                <a:rPr lang="en-US" dirty="0" smtClean="0">
                  <a:latin typeface="+mj-lt"/>
                </a:rPr>
                <a:t>IMPERATIVES</a:t>
              </a:r>
            </a:p>
            <a:p>
              <a:endParaRPr lang="en-US" dirty="0">
                <a:latin typeface="+mj-lt"/>
              </a:endParaRPr>
            </a:p>
            <a:p>
              <a:endParaRPr lang="en-US" dirty="0" smtClean="0">
                <a:latin typeface="+mj-lt"/>
              </a:endParaRPr>
            </a:p>
            <a:p>
              <a:r>
                <a:rPr lang="en-US" dirty="0">
                  <a:latin typeface="+mj-lt"/>
                </a:rPr>
                <a:t>DEFINE BUSINESS OBJECTIVES</a:t>
              </a:r>
            </a:p>
            <a:p>
              <a:endParaRPr lang="en-US" dirty="0" smtClean="0">
                <a:latin typeface="+mj-lt"/>
              </a:endParaRPr>
            </a:p>
            <a:p>
              <a:endParaRPr lang="en-US" dirty="0">
                <a:latin typeface="+mj-lt"/>
              </a:endParaRPr>
            </a:p>
            <a:p>
              <a:r>
                <a:rPr lang="en-US" dirty="0">
                  <a:latin typeface="+mj-lt"/>
                </a:rPr>
                <a:t>DEFINE DATA </a:t>
              </a:r>
            </a:p>
            <a:p>
              <a:r>
                <a:rPr lang="en-US" dirty="0">
                  <a:latin typeface="+mj-lt"/>
                </a:rPr>
                <a:t>REQUIREMENTS</a:t>
              </a:r>
            </a:p>
            <a:p>
              <a:endParaRPr lang="en-US" dirty="0" smtClean="0">
                <a:latin typeface="+mj-lt"/>
              </a:endParaRPr>
            </a:p>
            <a:p>
              <a:endParaRPr lang="en-US" dirty="0" smtClean="0">
                <a:latin typeface="+mj-lt"/>
              </a:endParaRPr>
            </a:p>
            <a:p>
              <a:r>
                <a:rPr lang="en-US" dirty="0">
                  <a:latin typeface="+mj-lt"/>
                </a:rPr>
                <a:t>IDENTIFY GAPS </a:t>
              </a:r>
              <a:endParaRPr lang="en-US" dirty="0" smtClean="0">
                <a:latin typeface="+mj-lt"/>
              </a:endParaRPr>
            </a:p>
            <a:p>
              <a:r>
                <a:rPr lang="en-US" dirty="0" smtClean="0">
                  <a:latin typeface="+mj-lt"/>
                </a:rPr>
                <a:t>IN </a:t>
              </a:r>
              <a:r>
                <a:rPr lang="en-US" dirty="0">
                  <a:latin typeface="+mj-lt"/>
                </a:rPr>
                <a:t>CURRENT SYSTEMS &amp; TECHNOLOGY</a:t>
              </a:r>
            </a:p>
            <a:p>
              <a:endParaRPr lang="en-US" dirty="0">
                <a:latin typeface="+mj-lt"/>
              </a:endParaRPr>
            </a:p>
          </p:txBody>
        </p:sp>
        <p:pic>
          <p:nvPicPr>
            <p:cNvPr id="38" name="Picture 37" descr="window1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7758" y="1063228"/>
              <a:ext cx="508729" cy="418689"/>
            </a:xfrm>
            <a:prstGeom prst="rect">
              <a:avLst/>
            </a:prstGeom>
          </p:spPr>
        </p:pic>
        <p:pic>
          <p:nvPicPr>
            <p:cNvPr id="39" name="Picture 38"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56829" y="1945261"/>
              <a:ext cx="455947" cy="392114"/>
            </a:xfrm>
            <a:prstGeom prst="rect">
              <a:avLst/>
            </a:prstGeom>
          </p:spPr>
        </p:pic>
      </p:grpSp>
      <p:grpSp>
        <p:nvGrpSpPr>
          <p:cNvPr id="44" name="Group 43"/>
          <p:cNvGrpSpPr/>
          <p:nvPr/>
        </p:nvGrpSpPr>
        <p:grpSpPr>
          <a:xfrm>
            <a:off x="2961130" y="1150445"/>
            <a:ext cx="1918907" cy="3370781"/>
            <a:chOff x="3806738" y="1056084"/>
            <a:chExt cx="1918907" cy="3370781"/>
          </a:xfrm>
        </p:grpSpPr>
        <p:sp>
          <p:nvSpPr>
            <p:cNvPr id="45" name="Text Placeholder 3"/>
            <p:cNvSpPr txBox="1">
              <a:spLocks/>
            </p:cNvSpPr>
            <p:nvPr/>
          </p:nvSpPr>
          <p:spPr>
            <a:xfrm>
              <a:off x="3806738" y="1056084"/>
              <a:ext cx="1918907" cy="651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rgbClr val="E9EBEE"/>
                  </a:solidFill>
                  <a:latin typeface="+mj-lt"/>
                  <a:cs typeface="Open Sans"/>
                </a:rPr>
                <a:t>MAP OBJECTIVES AND REQUIREMENTS TO </a:t>
              </a:r>
            </a:p>
            <a:p>
              <a:r>
                <a:rPr lang="en-US" sz="1200" dirty="0" smtClean="0">
                  <a:solidFill>
                    <a:srgbClr val="E9EBEE"/>
                  </a:solidFill>
                  <a:latin typeface="+mj-lt"/>
                  <a:cs typeface="Open Sans"/>
                </a:rPr>
                <a:t>USE CASES</a:t>
              </a:r>
              <a:endParaRPr lang="en-US" sz="1200" dirty="0">
                <a:solidFill>
                  <a:srgbClr val="E9EBEE"/>
                </a:solidFill>
                <a:latin typeface="+mj-lt"/>
                <a:cs typeface="Open Sans"/>
              </a:endParaRPr>
            </a:p>
          </p:txBody>
        </p:sp>
        <p:grpSp>
          <p:nvGrpSpPr>
            <p:cNvPr id="46" name="Group 45"/>
            <p:cNvGrpSpPr/>
            <p:nvPr/>
          </p:nvGrpSpPr>
          <p:grpSpPr>
            <a:xfrm>
              <a:off x="3896255" y="1764107"/>
              <a:ext cx="1752328" cy="2662758"/>
              <a:chOff x="3896255" y="1764107"/>
              <a:chExt cx="1752328" cy="2662758"/>
            </a:xfrm>
          </p:grpSpPr>
          <p:grpSp>
            <p:nvGrpSpPr>
              <p:cNvPr id="47" name="Group 46"/>
              <p:cNvGrpSpPr/>
              <p:nvPr/>
            </p:nvGrpSpPr>
            <p:grpSpPr>
              <a:xfrm>
                <a:off x="3940476" y="3161993"/>
                <a:ext cx="259598" cy="1246832"/>
                <a:chOff x="4141876" y="3203993"/>
                <a:chExt cx="259598" cy="1246832"/>
              </a:xfrm>
            </p:grpSpPr>
            <p:sp>
              <p:nvSpPr>
                <p:cNvPr id="59" name="Diamond 58"/>
                <p:cNvSpPr/>
                <p:nvPr/>
              </p:nvSpPr>
              <p:spPr>
                <a:xfrm>
                  <a:off x="4141876" y="4191227"/>
                  <a:ext cx="259598" cy="259598"/>
                </a:xfrm>
                <a:prstGeom prst="diamond">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60" name="Diamond 59"/>
                <p:cNvSpPr/>
                <p:nvPr/>
              </p:nvSpPr>
              <p:spPr>
                <a:xfrm>
                  <a:off x="4141876" y="3862149"/>
                  <a:ext cx="259598" cy="259598"/>
                </a:xfrm>
                <a:prstGeom prst="diamond">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61" name="Diamond 60"/>
                <p:cNvSpPr/>
                <p:nvPr/>
              </p:nvSpPr>
              <p:spPr>
                <a:xfrm>
                  <a:off x="4141876" y="3533071"/>
                  <a:ext cx="259598" cy="259598"/>
                </a:xfrm>
                <a:prstGeom prst="diamond">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62" name="Diamond 61"/>
                <p:cNvSpPr/>
                <p:nvPr/>
              </p:nvSpPr>
              <p:spPr>
                <a:xfrm>
                  <a:off x="4141876" y="3203993"/>
                  <a:ext cx="259598" cy="259598"/>
                </a:xfrm>
                <a:prstGeom prst="diamond">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grpSp>
          <p:grpSp>
            <p:nvGrpSpPr>
              <p:cNvPr id="48" name="Group 47"/>
              <p:cNvGrpSpPr/>
              <p:nvPr/>
            </p:nvGrpSpPr>
            <p:grpSpPr>
              <a:xfrm>
                <a:off x="3896255" y="1764107"/>
                <a:ext cx="331032" cy="1328105"/>
                <a:chOff x="3007255" y="1899411"/>
                <a:chExt cx="331032" cy="1328105"/>
              </a:xfrm>
            </p:grpSpPr>
            <p:pic>
              <p:nvPicPr>
                <p:cNvPr id="55" name="Picture 54"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7255" y="1899411"/>
                  <a:ext cx="331032" cy="284687"/>
                </a:xfrm>
                <a:prstGeom prst="rect">
                  <a:avLst/>
                </a:prstGeom>
              </p:spPr>
            </p:pic>
            <p:pic>
              <p:nvPicPr>
                <p:cNvPr id="56" name="Picture 55"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7255" y="2253706"/>
                  <a:ext cx="331032" cy="284687"/>
                </a:xfrm>
                <a:prstGeom prst="rect">
                  <a:avLst/>
                </a:prstGeom>
              </p:spPr>
            </p:pic>
            <p:pic>
              <p:nvPicPr>
                <p:cNvPr id="57" name="Picture 56"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7255" y="2596560"/>
                  <a:ext cx="331032" cy="284687"/>
                </a:xfrm>
                <a:prstGeom prst="rect">
                  <a:avLst/>
                </a:prstGeom>
              </p:spPr>
            </p:pic>
            <p:pic>
              <p:nvPicPr>
                <p:cNvPr id="58" name="Picture 57"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7255" y="2942829"/>
                  <a:ext cx="331032" cy="284687"/>
                </a:xfrm>
                <a:prstGeom prst="rect">
                  <a:avLst/>
                </a:prstGeom>
              </p:spPr>
            </p:pic>
          </p:grpSp>
          <p:grpSp>
            <p:nvGrpSpPr>
              <p:cNvPr id="49" name="Group 48"/>
              <p:cNvGrpSpPr/>
              <p:nvPr/>
            </p:nvGrpSpPr>
            <p:grpSpPr>
              <a:xfrm>
                <a:off x="5221451" y="1771440"/>
                <a:ext cx="427132" cy="2655425"/>
                <a:chOff x="5221451" y="1771440"/>
                <a:chExt cx="427132" cy="2655425"/>
              </a:xfrm>
            </p:grpSpPr>
            <p:pic>
              <p:nvPicPr>
                <p:cNvPr id="50" name="Picture 49"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1451" y="1771440"/>
                  <a:ext cx="421677" cy="347642"/>
                </a:xfrm>
                <a:prstGeom prst="rect">
                  <a:avLst/>
                </a:prstGeom>
              </p:spPr>
            </p:pic>
            <p:pic>
              <p:nvPicPr>
                <p:cNvPr id="51" name="Picture 50"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1451" y="2313242"/>
                  <a:ext cx="421677" cy="347642"/>
                </a:xfrm>
                <a:prstGeom prst="rect">
                  <a:avLst/>
                </a:prstGeom>
              </p:spPr>
            </p:pic>
            <p:pic>
              <p:nvPicPr>
                <p:cNvPr id="52" name="Picture 51"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1451" y="2919875"/>
                  <a:ext cx="421677" cy="347642"/>
                </a:xfrm>
                <a:prstGeom prst="rect">
                  <a:avLst/>
                </a:prstGeom>
              </p:spPr>
            </p:pic>
            <p:pic>
              <p:nvPicPr>
                <p:cNvPr id="53" name="Picture 52"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6906" y="3509307"/>
                  <a:ext cx="421677" cy="347642"/>
                </a:xfrm>
                <a:prstGeom prst="rect">
                  <a:avLst/>
                </a:prstGeom>
              </p:spPr>
            </p:pic>
            <p:pic>
              <p:nvPicPr>
                <p:cNvPr id="54" name="Picture 53"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6906" y="4079223"/>
                  <a:ext cx="421677" cy="347642"/>
                </a:xfrm>
                <a:prstGeom prst="rect">
                  <a:avLst/>
                </a:prstGeom>
              </p:spPr>
            </p:pic>
          </p:grpSp>
        </p:grpSp>
      </p:grpSp>
      <p:grpSp>
        <p:nvGrpSpPr>
          <p:cNvPr id="63" name="Group 62"/>
          <p:cNvGrpSpPr/>
          <p:nvPr/>
        </p:nvGrpSpPr>
        <p:grpSpPr>
          <a:xfrm>
            <a:off x="5447841" y="1150444"/>
            <a:ext cx="1955736" cy="3371495"/>
            <a:chOff x="5447841" y="1011260"/>
            <a:chExt cx="1955736" cy="3371495"/>
          </a:xfrm>
        </p:grpSpPr>
        <p:sp>
          <p:nvSpPr>
            <p:cNvPr id="64" name="Text Placeholder 3"/>
            <p:cNvSpPr txBox="1">
              <a:spLocks/>
            </p:cNvSpPr>
            <p:nvPr/>
          </p:nvSpPr>
          <p:spPr>
            <a:xfrm>
              <a:off x="5447841" y="1011260"/>
              <a:ext cx="1955736" cy="651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rgbClr val="E9EBEE"/>
                  </a:solidFill>
                  <a:latin typeface="+mj-lt"/>
                  <a:cs typeface="Open Sans"/>
                </a:rPr>
                <a:t>RATIONALIZE USE CASES INTO </a:t>
              </a:r>
              <a:r>
                <a:rPr lang="en-US" sz="1200" dirty="0">
                  <a:solidFill>
                    <a:srgbClr val="E9EBEE"/>
                  </a:solidFill>
                  <a:latin typeface="+mj-lt"/>
                  <a:cs typeface="Open Sans"/>
                </a:rPr>
                <a:t>W</a:t>
              </a:r>
              <a:r>
                <a:rPr lang="en-US" sz="1200" dirty="0" smtClean="0">
                  <a:solidFill>
                    <a:srgbClr val="E9EBEE"/>
                  </a:solidFill>
                  <a:latin typeface="+mj-lt"/>
                  <a:cs typeface="Open Sans"/>
                </a:rPr>
                <a:t>ORKLOADS</a:t>
              </a:r>
              <a:endParaRPr lang="en-US" sz="1200" dirty="0">
                <a:solidFill>
                  <a:srgbClr val="E9EBEE"/>
                </a:solidFill>
                <a:latin typeface="+mj-lt"/>
                <a:cs typeface="Open Sans"/>
              </a:endParaRPr>
            </a:p>
          </p:txBody>
        </p:sp>
        <p:grpSp>
          <p:nvGrpSpPr>
            <p:cNvPr id="65" name="Group 64"/>
            <p:cNvGrpSpPr/>
            <p:nvPr/>
          </p:nvGrpSpPr>
          <p:grpSpPr>
            <a:xfrm>
              <a:off x="5521399" y="1723793"/>
              <a:ext cx="1641283" cy="2658962"/>
              <a:chOff x="5521399" y="1723793"/>
              <a:chExt cx="1641283" cy="2658962"/>
            </a:xfrm>
          </p:grpSpPr>
          <p:grpSp>
            <p:nvGrpSpPr>
              <p:cNvPr id="66" name="Group 65"/>
              <p:cNvGrpSpPr/>
              <p:nvPr/>
            </p:nvGrpSpPr>
            <p:grpSpPr>
              <a:xfrm>
                <a:off x="5521399" y="1726617"/>
                <a:ext cx="1101233" cy="2655425"/>
                <a:chOff x="5648393" y="1726617"/>
                <a:chExt cx="1101233" cy="2655425"/>
              </a:xfrm>
            </p:grpSpPr>
            <p:grpSp>
              <p:nvGrpSpPr>
                <p:cNvPr id="92" name="Group 91"/>
                <p:cNvGrpSpPr/>
                <p:nvPr/>
              </p:nvGrpSpPr>
              <p:grpSpPr>
                <a:xfrm>
                  <a:off x="5648393" y="1726617"/>
                  <a:ext cx="427132" cy="2655425"/>
                  <a:chOff x="5648393" y="1726617"/>
                  <a:chExt cx="427132" cy="2655425"/>
                </a:xfrm>
              </p:grpSpPr>
              <p:pic>
                <p:nvPicPr>
                  <p:cNvPr id="101" name="Picture 100"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8393" y="1726617"/>
                    <a:ext cx="421677" cy="347642"/>
                  </a:xfrm>
                  <a:prstGeom prst="rect">
                    <a:avLst/>
                  </a:prstGeom>
                </p:spPr>
              </p:pic>
              <p:pic>
                <p:nvPicPr>
                  <p:cNvPr id="102" name="Picture 101"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8393" y="2268419"/>
                    <a:ext cx="421677" cy="347642"/>
                  </a:xfrm>
                  <a:prstGeom prst="rect">
                    <a:avLst/>
                  </a:prstGeom>
                </p:spPr>
              </p:pic>
              <p:pic>
                <p:nvPicPr>
                  <p:cNvPr id="103" name="Picture 102"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8393" y="2875052"/>
                    <a:ext cx="421677" cy="347642"/>
                  </a:xfrm>
                  <a:prstGeom prst="rect">
                    <a:avLst/>
                  </a:prstGeom>
                </p:spPr>
              </p:pic>
              <p:pic>
                <p:nvPicPr>
                  <p:cNvPr id="104" name="Picture 103"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3848" y="3464484"/>
                    <a:ext cx="421677" cy="347642"/>
                  </a:xfrm>
                  <a:prstGeom prst="rect">
                    <a:avLst/>
                  </a:prstGeom>
                </p:spPr>
              </p:pic>
              <p:pic>
                <p:nvPicPr>
                  <p:cNvPr id="105" name="Picture 104" descr="window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3848" y="4034400"/>
                    <a:ext cx="421677" cy="347642"/>
                  </a:xfrm>
                  <a:prstGeom prst="rect">
                    <a:avLst/>
                  </a:prstGeom>
                </p:spPr>
              </p:pic>
            </p:grpSp>
            <p:pic>
              <p:nvPicPr>
                <p:cNvPr id="93" name="Picture 92"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5218" y="1763253"/>
                  <a:ext cx="251050" cy="215903"/>
                </a:xfrm>
                <a:prstGeom prst="rect">
                  <a:avLst/>
                </a:prstGeom>
              </p:spPr>
            </p:pic>
            <p:pic>
              <p:nvPicPr>
                <p:cNvPr id="94" name="Picture 93"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5218" y="2200530"/>
                  <a:ext cx="251050" cy="215903"/>
                </a:xfrm>
                <a:prstGeom prst="rect">
                  <a:avLst/>
                </a:prstGeom>
              </p:spPr>
            </p:pic>
            <p:pic>
              <p:nvPicPr>
                <p:cNvPr id="95" name="Picture 94"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5218" y="2451424"/>
                  <a:ext cx="251050" cy="215903"/>
                </a:xfrm>
                <a:prstGeom prst="rect">
                  <a:avLst/>
                </a:prstGeom>
              </p:spPr>
            </p:pic>
            <p:pic>
              <p:nvPicPr>
                <p:cNvPr id="96" name="Picture 95"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5218" y="2895008"/>
                  <a:ext cx="251050" cy="215903"/>
                </a:xfrm>
                <a:prstGeom prst="rect">
                  <a:avLst/>
                </a:prstGeom>
              </p:spPr>
            </p:pic>
            <p:pic>
              <p:nvPicPr>
                <p:cNvPr id="97" name="Picture 96"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8576" y="2332416"/>
                  <a:ext cx="251050" cy="215903"/>
                </a:xfrm>
                <a:prstGeom prst="rect">
                  <a:avLst/>
                </a:prstGeom>
              </p:spPr>
            </p:pic>
            <p:pic>
              <p:nvPicPr>
                <p:cNvPr id="98" name="Picture 97"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5218" y="3404259"/>
                  <a:ext cx="251050" cy="215903"/>
                </a:xfrm>
                <a:prstGeom prst="rect">
                  <a:avLst/>
                </a:prstGeom>
              </p:spPr>
            </p:pic>
            <p:pic>
              <p:nvPicPr>
                <p:cNvPr id="99" name="Picture 98"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0508" y="4100269"/>
                  <a:ext cx="251050" cy="215903"/>
                </a:xfrm>
                <a:prstGeom prst="rect">
                  <a:avLst/>
                </a:prstGeom>
              </p:spPr>
            </p:pic>
            <p:pic>
              <p:nvPicPr>
                <p:cNvPr id="100" name="Picture 99" descr="window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5218" y="3664611"/>
                  <a:ext cx="251050" cy="215903"/>
                </a:xfrm>
                <a:prstGeom prst="rect">
                  <a:avLst/>
                </a:prstGeom>
              </p:spPr>
            </p:pic>
          </p:grpSp>
          <p:grpSp>
            <p:nvGrpSpPr>
              <p:cNvPr id="67" name="Group 66"/>
              <p:cNvGrpSpPr/>
              <p:nvPr/>
            </p:nvGrpSpPr>
            <p:grpSpPr>
              <a:xfrm>
                <a:off x="6792197" y="1723793"/>
                <a:ext cx="352426" cy="347831"/>
                <a:chOff x="2847322" y="2938012"/>
                <a:chExt cx="499412" cy="492901"/>
              </a:xfrm>
            </p:grpSpPr>
            <p:sp>
              <p:nvSpPr>
                <p:cNvPr id="88" name="Rectangle 87"/>
                <p:cNvSpPr/>
                <p:nvPr/>
              </p:nvSpPr>
              <p:spPr>
                <a:xfrm rot="2700000">
                  <a:off x="2848349" y="3087843"/>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89" name="Rectangle 88"/>
                <p:cNvSpPr/>
                <p:nvPr/>
              </p:nvSpPr>
              <p:spPr>
                <a:xfrm rot="2700000">
                  <a:off x="3003300" y="2936985"/>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90" name="Rectangle 89"/>
                <p:cNvSpPr/>
                <p:nvPr/>
              </p:nvSpPr>
              <p:spPr>
                <a:xfrm rot="2700000">
                  <a:off x="3003301" y="3245346"/>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91" name="Rectangle 90"/>
                <p:cNvSpPr/>
                <p:nvPr/>
              </p:nvSpPr>
              <p:spPr>
                <a:xfrm rot="2700000">
                  <a:off x="3161168" y="3087843"/>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grpSp>
          <p:grpSp>
            <p:nvGrpSpPr>
              <p:cNvPr id="68" name="Group 67"/>
              <p:cNvGrpSpPr/>
              <p:nvPr/>
            </p:nvGrpSpPr>
            <p:grpSpPr>
              <a:xfrm>
                <a:off x="6810259" y="2268223"/>
                <a:ext cx="352423" cy="347829"/>
                <a:chOff x="2847322" y="2938013"/>
                <a:chExt cx="499412" cy="492900"/>
              </a:xfrm>
            </p:grpSpPr>
            <p:sp>
              <p:nvSpPr>
                <p:cNvPr id="84" name="Rectangle 83"/>
                <p:cNvSpPr/>
                <p:nvPr/>
              </p:nvSpPr>
              <p:spPr>
                <a:xfrm rot="2700000">
                  <a:off x="2848349" y="3087843"/>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85" name="Rectangle 84"/>
                <p:cNvSpPr/>
                <p:nvPr/>
              </p:nvSpPr>
              <p:spPr>
                <a:xfrm rot="2700000">
                  <a:off x="3003300" y="2936986"/>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86" name="Rectangle 85"/>
                <p:cNvSpPr/>
                <p:nvPr/>
              </p:nvSpPr>
              <p:spPr>
                <a:xfrm rot="2700000">
                  <a:off x="3003301" y="3245346"/>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87" name="Rectangle 86"/>
                <p:cNvSpPr/>
                <p:nvPr/>
              </p:nvSpPr>
              <p:spPr>
                <a:xfrm rot="2700000">
                  <a:off x="3161168" y="3087843"/>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grpSp>
          <p:grpSp>
            <p:nvGrpSpPr>
              <p:cNvPr id="69" name="Group 68"/>
              <p:cNvGrpSpPr/>
              <p:nvPr/>
            </p:nvGrpSpPr>
            <p:grpSpPr>
              <a:xfrm>
                <a:off x="6792492" y="2873043"/>
                <a:ext cx="352425" cy="347831"/>
                <a:chOff x="2847322" y="2938012"/>
                <a:chExt cx="499412" cy="492901"/>
              </a:xfrm>
            </p:grpSpPr>
            <p:sp>
              <p:nvSpPr>
                <p:cNvPr id="80" name="Rectangle 79"/>
                <p:cNvSpPr/>
                <p:nvPr/>
              </p:nvSpPr>
              <p:spPr>
                <a:xfrm rot="2700000">
                  <a:off x="2848349" y="3087843"/>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81" name="Rectangle 80"/>
                <p:cNvSpPr/>
                <p:nvPr/>
              </p:nvSpPr>
              <p:spPr>
                <a:xfrm rot="2700000">
                  <a:off x="3003300" y="2936985"/>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82" name="Rectangle 81"/>
                <p:cNvSpPr/>
                <p:nvPr/>
              </p:nvSpPr>
              <p:spPr>
                <a:xfrm rot="2700000">
                  <a:off x="3003301" y="3245346"/>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83" name="Rectangle 82"/>
                <p:cNvSpPr/>
                <p:nvPr/>
              </p:nvSpPr>
              <p:spPr>
                <a:xfrm rot="2700000">
                  <a:off x="3161168" y="3087843"/>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grpSp>
          <p:grpSp>
            <p:nvGrpSpPr>
              <p:cNvPr id="70" name="Group 69"/>
              <p:cNvGrpSpPr/>
              <p:nvPr/>
            </p:nvGrpSpPr>
            <p:grpSpPr>
              <a:xfrm>
                <a:off x="6783513" y="3464295"/>
                <a:ext cx="352425" cy="347831"/>
                <a:chOff x="2847322" y="2938012"/>
                <a:chExt cx="499412" cy="492901"/>
              </a:xfrm>
            </p:grpSpPr>
            <p:sp>
              <p:nvSpPr>
                <p:cNvPr id="76" name="Rectangle 75"/>
                <p:cNvSpPr/>
                <p:nvPr/>
              </p:nvSpPr>
              <p:spPr>
                <a:xfrm rot="2700000">
                  <a:off x="2848349" y="3087843"/>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77" name="Rectangle 76"/>
                <p:cNvSpPr/>
                <p:nvPr/>
              </p:nvSpPr>
              <p:spPr>
                <a:xfrm rot="2700000">
                  <a:off x="3003300" y="2936985"/>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78" name="Rectangle 77"/>
                <p:cNvSpPr/>
                <p:nvPr/>
              </p:nvSpPr>
              <p:spPr>
                <a:xfrm rot="2700000">
                  <a:off x="3003301" y="3245346"/>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79" name="Rectangle 78"/>
                <p:cNvSpPr/>
                <p:nvPr/>
              </p:nvSpPr>
              <p:spPr>
                <a:xfrm rot="2700000">
                  <a:off x="3161168" y="3087843"/>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grpSp>
          <p:grpSp>
            <p:nvGrpSpPr>
              <p:cNvPr id="71" name="Group 70"/>
              <p:cNvGrpSpPr/>
              <p:nvPr/>
            </p:nvGrpSpPr>
            <p:grpSpPr>
              <a:xfrm>
                <a:off x="6765433" y="4034924"/>
                <a:ext cx="352425" cy="347831"/>
                <a:chOff x="2847322" y="2938012"/>
                <a:chExt cx="499412" cy="492901"/>
              </a:xfrm>
            </p:grpSpPr>
            <p:sp>
              <p:nvSpPr>
                <p:cNvPr id="72" name="Rectangle 71"/>
                <p:cNvSpPr/>
                <p:nvPr/>
              </p:nvSpPr>
              <p:spPr>
                <a:xfrm rot="2700000">
                  <a:off x="2848349" y="3087843"/>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73" name="Rectangle 72"/>
                <p:cNvSpPr/>
                <p:nvPr/>
              </p:nvSpPr>
              <p:spPr>
                <a:xfrm rot="2700000">
                  <a:off x="3003300" y="2936985"/>
                  <a:ext cx="184540" cy="186593"/>
                </a:xfrm>
                <a:prstGeom prst="rect">
                  <a:avLst/>
                </a:prstGeom>
                <a:solidFill>
                  <a:srgbClr val="132D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74" name="Rectangle 73"/>
                <p:cNvSpPr/>
                <p:nvPr/>
              </p:nvSpPr>
              <p:spPr>
                <a:xfrm rot="2700000">
                  <a:off x="3003301" y="3245346"/>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sp>
              <p:nvSpPr>
                <p:cNvPr id="75" name="Rectangle 74"/>
                <p:cNvSpPr/>
                <p:nvPr/>
              </p:nvSpPr>
              <p:spPr>
                <a:xfrm rot="2700000">
                  <a:off x="3161168" y="3087843"/>
                  <a:ext cx="184540" cy="186593"/>
                </a:xfrm>
                <a:prstGeom prst="rect">
                  <a:avLst/>
                </a:prstGeom>
                <a:solidFill>
                  <a:srgbClr val="FA86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E9EBEE"/>
                    </a:solidFill>
                    <a:effectLst/>
                    <a:uLnTx/>
                    <a:uFillTx/>
                    <a:latin typeface="Open Sans"/>
                    <a:ea typeface="+mn-ea"/>
                    <a:cs typeface="Open Sans"/>
                  </a:endParaRPr>
                </a:p>
              </p:txBody>
            </p:sp>
          </p:grpSp>
        </p:grpSp>
      </p:grpSp>
      <p:cxnSp>
        <p:nvCxnSpPr>
          <p:cNvPr id="106" name="Straight Connector 105"/>
          <p:cNvCxnSpPr>
            <a:stCxn id="55" idx="3"/>
            <a:endCxn id="50" idx="1"/>
          </p:cNvCxnSpPr>
          <p:nvPr/>
        </p:nvCxnSpPr>
        <p:spPr>
          <a:xfrm>
            <a:off x="3381679" y="2000812"/>
            <a:ext cx="994164" cy="38810"/>
          </a:xfrm>
          <a:prstGeom prst="line">
            <a:avLst/>
          </a:prstGeom>
          <a:noFill/>
          <a:ln w="9525" cap="flat" cmpd="sng" algn="ctr">
            <a:solidFill>
              <a:srgbClr val="E9EBEE"/>
            </a:solidFill>
            <a:prstDash val="solid"/>
          </a:ln>
          <a:effectLst/>
        </p:spPr>
      </p:cxnSp>
      <p:cxnSp>
        <p:nvCxnSpPr>
          <p:cNvPr id="107" name="Straight Connector 106"/>
          <p:cNvCxnSpPr>
            <a:stCxn id="58" idx="3"/>
            <a:endCxn id="51" idx="1"/>
          </p:cNvCxnSpPr>
          <p:nvPr/>
        </p:nvCxnSpPr>
        <p:spPr>
          <a:xfrm flipV="1">
            <a:off x="3381679" y="2581424"/>
            <a:ext cx="994164" cy="462806"/>
          </a:xfrm>
          <a:prstGeom prst="line">
            <a:avLst/>
          </a:prstGeom>
          <a:noFill/>
          <a:ln w="9525" cap="flat" cmpd="sng" algn="ctr">
            <a:solidFill>
              <a:srgbClr val="E9EBEE"/>
            </a:solidFill>
            <a:prstDash val="solid"/>
          </a:ln>
          <a:effectLst/>
        </p:spPr>
      </p:cxnSp>
      <p:cxnSp>
        <p:nvCxnSpPr>
          <p:cNvPr id="108" name="Straight Connector 107"/>
          <p:cNvCxnSpPr>
            <a:stCxn id="56" idx="3"/>
            <a:endCxn id="53" idx="1"/>
          </p:cNvCxnSpPr>
          <p:nvPr/>
        </p:nvCxnSpPr>
        <p:spPr>
          <a:xfrm>
            <a:off x="3381679" y="2355107"/>
            <a:ext cx="999619" cy="1422382"/>
          </a:xfrm>
          <a:prstGeom prst="line">
            <a:avLst/>
          </a:prstGeom>
          <a:noFill/>
          <a:ln w="9525" cap="flat" cmpd="sng" algn="ctr">
            <a:solidFill>
              <a:srgbClr val="E9EBEE"/>
            </a:solidFill>
            <a:prstDash val="solid"/>
          </a:ln>
          <a:effectLst/>
        </p:spPr>
      </p:cxnSp>
      <p:cxnSp>
        <p:nvCxnSpPr>
          <p:cNvPr id="109" name="Straight Connector 108"/>
          <p:cNvCxnSpPr>
            <a:stCxn id="55" idx="3"/>
            <a:endCxn id="54" idx="1"/>
          </p:cNvCxnSpPr>
          <p:nvPr/>
        </p:nvCxnSpPr>
        <p:spPr>
          <a:xfrm>
            <a:off x="3381679" y="2000812"/>
            <a:ext cx="999619" cy="2346593"/>
          </a:xfrm>
          <a:prstGeom prst="line">
            <a:avLst/>
          </a:prstGeom>
          <a:noFill/>
          <a:ln w="9525" cap="flat" cmpd="sng" algn="ctr">
            <a:solidFill>
              <a:srgbClr val="E9EBEE"/>
            </a:solidFill>
            <a:prstDash val="solid"/>
          </a:ln>
          <a:effectLst/>
        </p:spPr>
      </p:cxnSp>
      <p:cxnSp>
        <p:nvCxnSpPr>
          <p:cNvPr id="110" name="Straight Connector 109"/>
          <p:cNvCxnSpPr>
            <a:stCxn id="61" idx="3"/>
            <a:endCxn id="53" idx="1"/>
          </p:cNvCxnSpPr>
          <p:nvPr/>
        </p:nvCxnSpPr>
        <p:spPr>
          <a:xfrm>
            <a:off x="3354466" y="3715231"/>
            <a:ext cx="1026832" cy="62258"/>
          </a:xfrm>
          <a:prstGeom prst="line">
            <a:avLst/>
          </a:prstGeom>
          <a:noFill/>
          <a:ln w="9525" cap="flat" cmpd="sng" algn="ctr">
            <a:solidFill>
              <a:srgbClr val="E9EBEE"/>
            </a:solidFill>
            <a:prstDash val="solid"/>
          </a:ln>
          <a:effectLst/>
        </p:spPr>
      </p:cxnSp>
      <p:cxnSp>
        <p:nvCxnSpPr>
          <p:cNvPr id="111" name="Straight Connector 110"/>
          <p:cNvCxnSpPr>
            <a:stCxn id="62" idx="3"/>
            <a:endCxn id="52" idx="1"/>
          </p:cNvCxnSpPr>
          <p:nvPr/>
        </p:nvCxnSpPr>
        <p:spPr>
          <a:xfrm flipV="1">
            <a:off x="3354466" y="3188057"/>
            <a:ext cx="1021377" cy="198096"/>
          </a:xfrm>
          <a:prstGeom prst="line">
            <a:avLst/>
          </a:prstGeom>
          <a:noFill/>
          <a:ln w="9525" cap="flat" cmpd="sng" algn="ctr">
            <a:solidFill>
              <a:srgbClr val="E9EBEE"/>
            </a:solidFill>
            <a:prstDash val="solid"/>
          </a:ln>
          <a:effectLst/>
        </p:spPr>
      </p:cxnSp>
      <p:cxnSp>
        <p:nvCxnSpPr>
          <p:cNvPr id="112" name="Straight Connector 111"/>
          <p:cNvCxnSpPr>
            <a:stCxn id="59" idx="3"/>
            <a:endCxn id="52" idx="1"/>
          </p:cNvCxnSpPr>
          <p:nvPr/>
        </p:nvCxnSpPr>
        <p:spPr>
          <a:xfrm flipV="1">
            <a:off x="3354466" y="3188057"/>
            <a:ext cx="1021377" cy="1185330"/>
          </a:xfrm>
          <a:prstGeom prst="line">
            <a:avLst/>
          </a:prstGeom>
          <a:noFill/>
          <a:ln w="9525" cap="flat" cmpd="sng" algn="ctr">
            <a:solidFill>
              <a:srgbClr val="E9EBEE"/>
            </a:solidFill>
            <a:prstDash val="solid"/>
          </a:ln>
          <a:effectLst/>
        </p:spPr>
      </p:cxnSp>
      <p:cxnSp>
        <p:nvCxnSpPr>
          <p:cNvPr id="113" name="Straight Connector 112"/>
          <p:cNvCxnSpPr>
            <a:stCxn id="60" idx="3"/>
            <a:endCxn id="54" idx="1"/>
          </p:cNvCxnSpPr>
          <p:nvPr/>
        </p:nvCxnSpPr>
        <p:spPr>
          <a:xfrm>
            <a:off x="3354466" y="4044309"/>
            <a:ext cx="1026832" cy="303096"/>
          </a:xfrm>
          <a:prstGeom prst="line">
            <a:avLst/>
          </a:prstGeom>
          <a:noFill/>
          <a:ln w="9525" cap="flat" cmpd="sng" algn="ctr">
            <a:solidFill>
              <a:srgbClr val="E9EBEE"/>
            </a:solidFill>
            <a:prstDash val="solid"/>
          </a:ln>
          <a:effectLst/>
        </p:spPr>
      </p:cxnSp>
      <p:cxnSp>
        <p:nvCxnSpPr>
          <p:cNvPr id="114" name="Straight Connector 113"/>
          <p:cNvCxnSpPr>
            <a:stCxn id="59" idx="3"/>
            <a:endCxn id="54" idx="1"/>
          </p:cNvCxnSpPr>
          <p:nvPr/>
        </p:nvCxnSpPr>
        <p:spPr>
          <a:xfrm flipV="1">
            <a:off x="3354466" y="4347405"/>
            <a:ext cx="1026832" cy="25982"/>
          </a:xfrm>
          <a:prstGeom prst="line">
            <a:avLst/>
          </a:prstGeom>
          <a:noFill/>
          <a:ln w="9525" cap="flat" cmpd="sng" algn="ctr">
            <a:solidFill>
              <a:srgbClr val="E9EBEE"/>
            </a:solidFill>
            <a:prstDash val="solid"/>
          </a:ln>
          <a:effectLst/>
        </p:spPr>
      </p:cxnSp>
      <p:cxnSp>
        <p:nvCxnSpPr>
          <p:cNvPr id="115" name="Straight Connector 114"/>
          <p:cNvCxnSpPr>
            <a:stCxn id="57" idx="3"/>
            <a:endCxn id="51" idx="1"/>
          </p:cNvCxnSpPr>
          <p:nvPr/>
        </p:nvCxnSpPr>
        <p:spPr>
          <a:xfrm flipV="1">
            <a:off x="3381679" y="2581424"/>
            <a:ext cx="994164" cy="116537"/>
          </a:xfrm>
          <a:prstGeom prst="line">
            <a:avLst/>
          </a:prstGeom>
          <a:noFill/>
          <a:ln w="9525" cap="flat" cmpd="sng" algn="ctr">
            <a:solidFill>
              <a:srgbClr val="E9EBEE"/>
            </a:solidFill>
            <a:prstDash val="solid"/>
          </a:ln>
          <a:effectLst/>
        </p:spPr>
      </p:cxnSp>
      <p:cxnSp>
        <p:nvCxnSpPr>
          <p:cNvPr id="116" name="Straight Connector 115"/>
          <p:cNvCxnSpPr>
            <a:stCxn id="58" idx="3"/>
            <a:endCxn id="53" idx="1"/>
          </p:cNvCxnSpPr>
          <p:nvPr/>
        </p:nvCxnSpPr>
        <p:spPr>
          <a:xfrm>
            <a:off x="3381679" y="3044230"/>
            <a:ext cx="999619" cy="733259"/>
          </a:xfrm>
          <a:prstGeom prst="line">
            <a:avLst/>
          </a:prstGeom>
          <a:noFill/>
          <a:ln w="9525" cap="flat" cmpd="sng" algn="ctr">
            <a:solidFill>
              <a:srgbClr val="E9EBEE"/>
            </a:solidFill>
            <a:prstDash val="solid"/>
          </a:ln>
          <a:effectLst/>
        </p:spPr>
      </p:cxnSp>
      <p:cxnSp>
        <p:nvCxnSpPr>
          <p:cNvPr id="117" name="Straight Connector 116"/>
          <p:cNvCxnSpPr>
            <a:stCxn id="60" idx="3"/>
            <a:endCxn id="50" idx="1"/>
          </p:cNvCxnSpPr>
          <p:nvPr/>
        </p:nvCxnSpPr>
        <p:spPr>
          <a:xfrm flipV="1">
            <a:off x="3354466" y="2039622"/>
            <a:ext cx="1021377" cy="2004687"/>
          </a:xfrm>
          <a:prstGeom prst="line">
            <a:avLst/>
          </a:prstGeom>
          <a:noFill/>
          <a:ln w="9525" cap="flat" cmpd="sng" algn="ctr">
            <a:solidFill>
              <a:srgbClr val="E9EBEE"/>
            </a:solidFill>
            <a:prstDash val="solid"/>
          </a:ln>
          <a:effectLst/>
        </p:spPr>
      </p:cxnSp>
      <p:cxnSp>
        <p:nvCxnSpPr>
          <p:cNvPr id="118" name="Straight Connector 117"/>
          <p:cNvCxnSpPr>
            <a:stCxn id="56" idx="3"/>
            <a:endCxn id="51" idx="1"/>
          </p:cNvCxnSpPr>
          <p:nvPr/>
        </p:nvCxnSpPr>
        <p:spPr>
          <a:xfrm>
            <a:off x="3381679" y="2355107"/>
            <a:ext cx="994164" cy="226317"/>
          </a:xfrm>
          <a:prstGeom prst="line">
            <a:avLst/>
          </a:prstGeom>
          <a:noFill/>
          <a:ln w="9525" cap="flat" cmpd="sng" algn="ctr">
            <a:solidFill>
              <a:srgbClr val="E9EBEE"/>
            </a:solidFill>
            <a:prstDash val="solid"/>
          </a:ln>
          <a:effectLst/>
        </p:spPr>
      </p:cxnSp>
      <p:cxnSp>
        <p:nvCxnSpPr>
          <p:cNvPr id="119" name="Straight Connector 118"/>
          <p:cNvCxnSpPr>
            <a:stCxn id="61" idx="3"/>
            <a:endCxn id="52" idx="1"/>
          </p:cNvCxnSpPr>
          <p:nvPr/>
        </p:nvCxnSpPr>
        <p:spPr>
          <a:xfrm flipV="1">
            <a:off x="3354466" y="3188057"/>
            <a:ext cx="1021377" cy="527174"/>
          </a:xfrm>
          <a:prstGeom prst="line">
            <a:avLst/>
          </a:prstGeom>
          <a:noFill/>
          <a:ln w="9525" cap="flat" cmpd="sng" algn="ctr">
            <a:solidFill>
              <a:srgbClr val="E9EBEE"/>
            </a:solidFill>
            <a:prstDash val="solid"/>
          </a:ln>
          <a:effectLst/>
        </p:spPr>
      </p:cxnSp>
      <p:cxnSp>
        <p:nvCxnSpPr>
          <p:cNvPr id="120" name="Straight Connector 119"/>
          <p:cNvCxnSpPr>
            <a:stCxn id="57" idx="3"/>
            <a:endCxn id="52" idx="1"/>
          </p:cNvCxnSpPr>
          <p:nvPr/>
        </p:nvCxnSpPr>
        <p:spPr>
          <a:xfrm>
            <a:off x="3381679" y="2697961"/>
            <a:ext cx="994164" cy="490096"/>
          </a:xfrm>
          <a:prstGeom prst="line">
            <a:avLst/>
          </a:prstGeom>
          <a:noFill/>
          <a:ln w="9525" cap="flat" cmpd="sng" algn="ctr">
            <a:solidFill>
              <a:srgbClr val="E9EBEE"/>
            </a:solidFill>
            <a:prstDash val="solid"/>
          </a:ln>
          <a:effectLst/>
        </p:spPr>
      </p:cxnSp>
      <p:cxnSp>
        <p:nvCxnSpPr>
          <p:cNvPr id="121" name="Straight Connector 120"/>
          <p:cNvCxnSpPr>
            <a:stCxn id="62" idx="3"/>
            <a:endCxn id="51" idx="1"/>
          </p:cNvCxnSpPr>
          <p:nvPr/>
        </p:nvCxnSpPr>
        <p:spPr>
          <a:xfrm flipV="1">
            <a:off x="3354466" y="2581424"/>
            <a:ext cx="1021377" cy="804729"/>
          </a:xfrm>
          <a:prstGeom prst="line">
            <a:avLst/>
          </a:prstGeom>
          <a:noFill/>
          <a:ln w="9525" cap="flat" cmpd="sng" algn="ctr">
            <a:solidFill>
              <a:srgbClr val="E9EBEE"/>
            </a:solidFill>
            <a:prstDash val="solid"/>
          </a:ln>
          <a:effectLst/>
        </p:spPr>
      </p:cxnSp>
    </p:spTree>
    <p:extLst>
      <p:ext uri="{BB962C8B-B14F-4D97-AF65-F5344CB8AC3E}">
        <p14:creationId xmlns:p14="http://schemas.microsoft.com/office/powerpoint/2010/main" val="602187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775" y="362752"/>
            <a:ext cx="7226457" cy="4224321"/>
          </a:xfrm>
          <a:prstGeom prst="rect">
            <a:avLst/>
          </a:prstGeom>
        </p:spPr>
      </p:pic>
      <p:sp>
        <p:nvSpPr>
          <p:cNvPr id="4" name="Title 4"/>
          <p:cNvSpPr txBox="1">
            <a:spLocks/>
          </p:cNvSpPr>
          <p:nvPr/>
        </p:nvSpPr>
        <p:spPr>
          <a:xfrm>
            <a:off x="1420775" y="362751"/>
            <a:ext cx="7604552" cy="660709"/>
          </a:xfrm>
          <a:prstGeom prst="rect">
            <a:avLst/>
          </a:prstGeom>
          <a:noFill/>
        </p:spPr>
        <p:txBody>
          <a:bodyPr anchor="ctr"/>
          <a:lstStyle>
            <a:lvl1pPr algn="l" defTabSz="457200" rtl="0" eaLnBrk="1" latinLnBrk="0" hangingPunct="1">
              <a:spcBef>
                <a:spcPct val="0"/>
              </a:spcBef>
              <a:buNone/>
              <a:defRPr sz="3600" kern="1200">
                <a:solidFill>
                  <a:schemeClr val="tx1"/>
                </a:solidFill>
                <a:latin typeface="Open Sans"/>
                <a:ea typeface="+mj-ea"/>
                <a:cs typeface="Open Sans"/>
              </a:defRPr>
            </a:lvl1pPr>
          </a:lstStyle>
          <a:p>
            <a:pPr marL="173038" algn="r"/>
            <a:r>
              <a:rPr lang="en-US" sz="2000" i="1" dirty="0">
                <a:solidFill>
                  <a:srgbClr val="091D32"/>
                </a:solidFill>
              </a:rPr>
              <a:t>i</a:t>
            </a:r>
            <a:r>
              <a:rPr lang="en-US" sz="2000" i="1" dirty="0" smtClean="0">
                <a:solidFill>
                  <a:srgbClr val="091D32"/>
                </a:solidFill>
              </a:rPr>
              <a:t>llustrative </a:t>
            </a:r>
            <a:br>
              <a:rPr lang="en-US" sz="2000" i="1" dirty="0" smtClean="0">
                <a:solidFill>
                  <a:srgbClr val="091D32"/>
                </a:solidFill>
              </a:rPr>
            </a:br>
            <a:r>
              <a:rPr lang="en-US" sz="2000" b="1" dirty="0" smtClean="0">
                <a:latin typeface="+mn-lt"/>
                <a:ea typeface="+mn-ea"/>
                <a:cs typeface="+mn-cs"/>
              </a:rPr>
              <a:t>DATA</a:t>
            </a:r>
            <a:r>
              <a:rPr lang="en-US" sz="2000" dirty="0" smtClean="0">
                <a:solidFill>
                  <a:srgbClr val="091D32"/>
                </a:solidFill>
              </a:rPr>
              <a:t> </a:t>
            </a:r>
            <a:r>
              <a:rPr lang="en-US" sz="2000" b="1" dirty="0">
                <a:latin typeface="+mn-lt"/>
                <a:ea typeface="+mn-ea"/>
                <a:cs typeface="+mn-cs"/>
              </a:rPr>
              <a:t>CONSTRAINTS</a:t>
            </a:r>
          </a:p>
        </p:txBody>
      </p:sp>
    </p:spTree>
    <p:extLst>
      <p:ext uri="{BB962C8B-B14F-4D97-AF65-F5344CB8AC3E}">
        <p14:creationId xmlns:p14="http://schemas.microsoft.com/office/powerpoint/2010/main" val="20188037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6-13 at 11.1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129" y="297616"/>
            <a:ext cx="6650509" cy="4347646"/>
          </a:xfrm>
          <a:prstGeom prst="rect">
            <a:avLst/>
          </a:prstGeom>
          <a:effectLst/>
        </p:spPr>
      </p:pic>
      <p:sp>
        <p:nvSpPr>
          <p:cNvPr id="12" name="TextBox 11"/>
          <p:cNvSpPr txBox="1"/>
          <p:nvPr/>
        </p:nvSpPr>
        <p:spPr>
          <a:xfrm>
            <a:off x="1693822" y="272954"/>
            <a:ext cx="4024724" cy="400110"/>
          </a:xfrm>
          <a:prstGeom prst="rect">
            <a:avLst/>
          </a:prstGeom>
          <a:solidFill>
            <a:srgbClr val="FFFFFF"/>
          </a:solidFill>
        </p:spPr>
        <p:txBody>
          <a:bodyPr wrap="none" rtlCol="0">
            <a:spAutoFit/>
          </a:bodyPr>
          <a:lstStyle/>
          <a:p>
            <a:r>
              <a:rPr lang="en-US" sz="1600" i="1" dirty="0" smtClean="0"/>
              <a:t>illustrative </a:t>
            </a:r>
            <a:r>
              <a:rPr lang="en-US" sz="2000" b="1" dirty="0" smtClean="0"/>
              <a:t>Development Horizons</a:t>
            </a:r>
            <a:endParaRPr lang="en-US" sz="2000" b="1" i="1" dirty="0" smtClean="0"/>
          </a:p>
        </p:txBody>
      </p:sp>
    </p:spTree>
    <p:extLst>
      <p:ext uri="{BB962C8B-B14F-4D97-AF65-F5344CB8AC3E}">
        <p14:creationId xmlns:p14="http://schemas.microsoft.com/office/powerpoint/2010/main" val="18017377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8313" y="464018"/>
            <a:ext cx="4297054" cy="857250"/>
          </a:xfrm>
        </p:spPr>
        <p:txBody>
          <a:bodyPr/>
          <a:lstStyle/>
          <a:p>
            <a:r>
              <a:rPr lang="en-US" dirty="0" smtClean="0"/>
              <a:t>DATA STRATEGY AND THE CDO</a:t>
            </a:r>
            <a:endParaRPr lang="en-US" dirty="0"/>
          </a:p>
        </p:txBody>
      </p:sp>
      <p:sp>
        <p:nvSpPr>
          <p:cNvPr id="5" name="Content Placeholder 4"/>
          <p:cNvSpPr>
            <a:spLocks noGrp="1"/>
          </p:cNvSpPr>
          <p:nvPr>
            <p:ph sz="half" idx="2"/>
          </p:nvPr>
        </p:nvSpPr>
        <p:spPr>
          <a:xfrm>
            <a:off x="4978400" y="464018"/>
            <a:ext cx="3542078" cy="3829448"/>
          </a:xfrm>
        </p:spPr>
        <p:txBody>
          <a:bodyPr/>
          <a:lstStyle/>
          <a:p>
            <a:pPr marL="0" indent="0">
              <a:buNone/>
            </a:pPr>
            <a:r>
              <a:rPr lang="en-US" dirty="0" smtClean="0"/>
              <a:t>Julie Steele &amp; Scott </a:t>
            </a:r>
            <a:r>
              <a:rPr lang="en-US" dirty="0" err="1" smtClean="0"/>
              <a:t>Kurth</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endParaRPr lang="en-US" dirty="0" smtClean="0"/>
          </a:p>
          <a:p>
            <a:r>
              <a:rPr lang="en-US" dirty="0" smtClean="0"/>
              <a:t>Thursday 13:45</a:t>
            </a:r>
            <a:br>
              <a:rPr lang="en-US" dirty="0" smtClean="0"/>
            </a:br>
            <a:r>
              <a:rPr lang="en-US" dirty="0" smtClean="0"/>
              <a:t>Blenheim Room</a:t>
            </a:r>
            <a:endParaRPr lang="en-US" dirty="0"/>
          </a:p>
        </p:txBody>
      </p:sp>
      <p:pic>
        <p:nvPicPr>
          <p:cNvPr id="6" name="Picture 5"/>
          <p:cNvPicPr>
            <a:picLocks noChangeAspect="1"/>
          </p:cNvPicPr>
          <p:nvPr/>
        </p:nvPicPr>
        <p:blipFill>
          <a:blip r:embed="rId2"/>
          <a:stretch>
            <a:fillRect/>
          </a:stretch>
        </p:blipFill>
        <p:spPr>
          <a:xfrm>
            <a:off x="7065522" y="1162782"/>
            <a:ext cx="748435" cy="997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5520595" y="1181736"/>
            <a:ext cx="748435" cy="997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8401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Understanding_the_CDO_SVDS.jp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60" b="560"/>
          <a:stretch/>
        </p:blipFill>
        <p:spPr>
          <a:xfrm>
            <a:off x="664132" y="395909"/>
            <a:ext cx="2627483" cy="389705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dirty="0" smtClean="0"/>
              <a:t>CDO Report</a:t>
            </a:r>
            <a:endParaRPr lang="en-US" dirty="0"/>
          </a:p>
        </p:txBody>
      </p:sp>
      <p:sp>
        <p:nvSpPr>
          <p:cNvPr id="5" name="Content Placeholder 4"/>
          <p:cNvSpPr>
            <a:spLocks noGrp="1"/>
          </p:cNvSpPr>
          <p:nvPr>
            <p:ph sz="half" idx="2"/>
          </p:nvPr>
        </p:nvSpPr>
        <p:spPr/>
        <p:txBody>
          <a:bodyPr/>
          <a:lstStyle/>
          <a:p>
            <a:endParaRPr lang="en-US" dirty="0" smtClean="0"/>
          </a:p>
          <a:p>
            <a:pPr marL="0" indent="0">
              <a:buNone/>
            </a:pPr>
            <a:r>
              <a:rPr lang="en-US" dirty="0" err="1" smtClean="0"/>
              <a:t>svds.com</a:t>
            </a:r>
            <a:r>
              <a:rPr lang="en-US" dirty="0" smtClean="0"/>
              <a:t>/</a:t>
            </a:r>
            <a:r>
              <a:rPr lang="en-US" dirty="0" err="1" smtClean="0"/>
              <a:t>cdoreport</a:t>
            </a:r>
            <a:endParaRPr lang="en-US" dirty="0"/>
          </a:p>
        </p:txBody>
      </p:sp>
    </p:spTree>
    <p:extLst>
      <p:ext uri="{BB962C8B-B14F-4D97-AF65-F5344CB8AC3E}">
        <p14:creationId xmlns:p14="http://schemas.microsoft.com/office/powerpoint/2010/main" val="465980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We need a different organizational mindset</a:t>
            </a:r>
            <a:endParaRPr lang="en-US" dirty="0"/>
          </a:p>
        </p:txBody>
      </p:sp>
    </p:spTree>
    <p:extLst>
      <p:ext uri="{BB962C8B-B14F-4D97-AF65-F5344CB8AC3E}">
        <p14:creationId xmlns:p14="http://schemas.microsoft.com/office/powerpoint/2010/main" val="4014562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pPr>
              <a:spcBef>
                <a:spcPts val="0"/>
              </a:spcBef>
              <a:spcAft>
                <a:spcPts val="900"/>
              </a:spcAft>
              <a:buClr>
                <a:schemeClr val="bg1">
                  <a:lumMod val="10000"/>
                </a:schemeClr>
              </a:buClr>
              <a:defRPr/>
            </a:pPr>
            <a:r>
              <a:rPr lang="en-US" dirty="0">
                <a:cs typeface="Open Sans"/>
              </a:rPr>
              <a:t>Prioritize for highest business value when </a:t>
            </a:r>
            <a:r>
              <a:rPr lang="en-US" dirty="0" smtClean="0">
                <a:cs typeface="Open Sans"/>
              </a:rPr>
              <a:t>using emerging technology</a:t>
            </a:r>
            <a:endParaRPr lang="en-US" dirty="0">
              <a:cs typeface="Open Sans"/>
            </a:endParaRPr>
          </a:p>
          <a:p>
            <a:pPr>
              <a:spcBef>
                <a:spcPts val="0"/>
              </a:spcBef>
              <a:spcAft>
                <a:spcPts val="900"/>
              </a:spcAft>
              <a:buClr>
                <a:schemeClr val="bg1">
                  <a:lumMod val="10000"/>
                </a:schemeClr>
              </a:buClr>
              <a:defRPr/>
            </a:pPr>
            <a:r>
              <a:rPr lang="en-US" dirty="0" smtClean="0">
                <a:cs typeface="Open Sans"/>
              </a:rPr>
              <a:t>Design </a:t>
            </a:r>
            <a:r>
              <a:rPr lang="en-US" dirty="0">
                <a:cs typeface="Open Sans"/>
              </a:rPr>
              <a:t>with outcomes in </a:t>
            </a:r>
            <a:r>
              <a:rPr lang="en-US" dirty="0" smtClean="0">
                <a:cs typeface="Open Sans"/>
              </a:rPr>
              <a:t>mind</a:t>
            </a:r>
            <a:endParaRPr lang="en-US" dirty="0">
              <a:cs typeface="Open Sans"/>
            </a:endParaRPr>
          </a:p>
          <a:p>
            <a:pPr>
              <a:spcBef>
                <a:spcPts val="0"/>
              </a:spcBef>
              <a:spcAft>
                <a:spcPts val="900"/>
              </a:spcAft>
              <a:buClr>
                <a:schemeClr val="bg1">
                  <a:lumMod val="10000"/>
                </a:schemeClr>
              </a:buClr>
              <a:defRPr/>
            </a:pPr>
            <a:r>
              <a:rPr lang="en-US" dirty="0">
                <a:cs typeface="Open Sans"/>
              </a:rPr>
              <a:t>Be agile: deliver initial results quickly, then adapt and </a:t>
            </a:r>
            <a:r>
              <a:rPr lang="en-US" dirty="0" smtClean="0">
                <a:cs typeface="Open Sans"/>
              </a:rPr>
              <a:t>iterate</a:t>
            </a:r>
            <a:endParaRPr lang="en-US" dirty="0">
              <a:cs typeface="Open Sans"/>
            </a:endParaRPr>
          </a:p>
          <a:p>
            <a:pPr>
              <a:spcBef>
                <a:spcPts val="0"/>
              </a:spcBef>
              <a:spcAft>
                <a:spcPts val="900"/>
              </a:spcAft>
              <a:buClr>
                <a:schemeClr val="bg1">
                  <a:lumMod val="10000"/>
                </a:schemeClr>
              </a:buClr>
              <a:defRPr/>
            </a:pPr>
            <a:r>
              <a:rPr lang="en-US" dirty="0">
                <a:cs typeface="Open Sans"/>
              </a:rPr>
              <a:t>Collaborate constantly with our </a:t>
            </a:r>
            <a:r>
              <a:rPr lang="en-US" dirty="0" smtClean="0">
                <a:cs typeface="Open Sans"/>
              </a:rPr>
              <a:t>customers and partners</a:t>
            </a:r>
            <a:endParaRPr lang="en-US" dirty="0">
              <a:cs typeface="Open Sans"/>
            </a:endParaRPr>
          </a:p>
        </p:txBody>
      </p:sp>
      <p:sp>
        <p:nvSpPr>
          <p:cNvPr id="2" name="Text Placeholder 1"/>
          <p:cNvSpPr>
            <a:spLocks noGrp="1"/>
          </p:cNvSpPr>
          <p:nvPr>
            <p:ph type="body" sz="quarter" idx="10"/>
          </p:nvPr>
        </p:nvSpPr>
        <p:spPr/>
        <p:txBody>
          <a:bodyPr/>
          <a:lstStyle/>
          <a:p>
            <a:r>
              <a:rPr lang="en-US" dirty="0" smtClean="0"/>
              <a:t>Our Philosophy</a:t>
            </a:r>
            <a:endParaRPr lang="en-US" dirty="0"/>
          </a:p>
        </p:txBody>
      </p:sp>
    </p:spTree>
    <p:extLst>
      <p:ext uri="{BB962C8B-B14F-4D97-AF65-F5344CB8AC3E}">
        <p14:creationId xmlns:p14="http://schemas.microsoft.com/office/powerpoint/2010/main" val="432105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sz="1800" dirty="0"/>
              <a:t>Make it </a:t>
            </a:r>
            <a:r>
              <a:rPr lang="en-US" sz="1800" b="1" dirty="0"/>
              <a:t>cheap</a:t>
            </a:r>
          </a:p>
          <a:p>
            <a:pPr lvl="1"/>
            <a:r>
              <a:rPr lang="en-US" sz="1800" dirty="0"/>
              <a:t>Failure as a feature</a:t>
            </a:r>
          </a:p>
          <a:p>
            <a:pPr lvl="1"/>
            <a:r>
              <a:rPr lang="en-US" sz="1800" dirty="0"/>
              <a:t>Ask good </a:t>
            </a:r>
            <a:r>
              <a:rPr lang="en-US" sz="1800" dirty="0" smtClean="0"/>
              <a:t>questions</a:t>
            </a:r>
            <a:endParaRPr lang="en-US" sz="1800" dirty="0"/>
          </a:p>
          <a:p>
            <a:r>
              <a:rPr lang="en-US" sz="1800" dirty="0"/>
              <a:t>Make it </a:t>
            </a:r>
            <a:r>
              <a:rPr lang="en-US" sz="1800" b="1" dirty="0"/>
              <a:t>quick</a:t>
            </a:r>
          </a:p>
          <a:p>
            <a:pPr lvl="1"/>
            <a:r>
              <a:rPr lang="en-US" sz="1800" dirty="0"/>
              <a:t>Both learning and adaptation</a:t>
            </a:r>
          </a:p>
          <a:p>
            <a:pPr lvl="1"/>
            <a:r>
              <a:rPr lang="en-US" sz="1800" dirty="0"/>
              <a:t>Enable the feedback </a:t>
            </a:r>
            <a:r>
              <a:rPr lang="en-US" sz="1800" dirty="0" smtClean="0"/>
              <a:t>loop</a:t>
            </a:r>
            <a:endParaRPr lang="en-US" sz="1800" dirty="0"/>
          </a:p>
          <a:p>
            <a:r>
              <a:rPr lang="en-US" sz="1800" b="1" dirty="0"/>
              <a:t>Don’t break things</a:t>
            </a:r>
          </a:p>
          <a:p>
            <a:pPr lvl="1"/>
            <a:r>
              <a:rPr lang="en-US" sz="1800" dirty="0"/>
              <a:t>Make operations a platform for innovation</a:t>
            </a:r>
          </a:p>
          <a:p>
            <a:pPr lvl="1"/>
            <a:r>
              <a:rPr lang="en-US" sz="1800" spc="-50" dirty="0"/>
              <a:t>APIs, platforms</a:t>
            </a:r>
            <a:r>
              <a:rPr lang="en-US" sz="1800" spc="-50" dirty="0" smtClean="0"/>
              <a:t>, simulation</a:t>
            </a:r>
            <a:endParaRPr lang="en-US" sz="1800" spc="-50" dirty="0"/>
          </a:p>
          <a:p>
            <a:endParaRPr lang="en-US" sz="1800" dirty="0"/>
          </a:p>
        </p:txBody>
      </p:sp>
      <p:sp>
        <p:nvSpPr>
          <p:cNvPr id="9" name="Text Placeholder 8"/>
          <p:cNvSpPr>
            <a:spLocks noGrp="1"/>
          </p:cNvSpPr>
          <p:nvPr>
            <p:ph type="body" sz="quarter" idx="10"/>
          </p:nvPr>
        </p:nvSpPr>
        <p:spPr/>
        <p:txBody>
          <a:bodyPr/>
          <a:lstStyle/>
          <a:p>
            <a:r>
              <a:rPr lang="en-US" dirty="0" smtClean="0"/>
              <a:t>BUILD FOR EXPERIMENTS</a:t>
            </a:r>
            <a:endParaRPr lang="en-US" dirty="0"/>
          </a:p>
        </p:txBody>
      </p:sp>
    </p:spTree>
    <p:extLst>
      <p:ext uri="{BB962C8B-B14F-4D97-AF65-F5344CB8AC3E}">
        <p14:creationId xmlns:p14="http://schemas.microsoft.com/office/powerpoint/2010/main" val="3667575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penterprise_block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738" y="732959"/>
            <a:ext cx="3902538" cy="3859809"/>
          </a:xfrm>
          <a:prstGeom prst="rect">
            <a:avLst/>
          </a:prstGeom>
        </p:spPr>
      </p:pic>
      <p:sp>
        <p:nvSpPr>
          <p:cNvPr id="2" name="Title 2"/>
          <p:cNvSpPr txBox="1">
            <a:spLocks/>
          </p:cNvSpPr>
          <p:nvPr/>
        </p:nvSpPr>
        <p:spPr>
          <a:xfrm>
            <a:off x="273919" y="205979"/>
            <a:ext cx="8412881" cy="857250"/>
          </a:xfrm>
          <a:prstGeom prst="rect">
            <a:avLst/>
          </a:prstGeom>
        </p:spPr>
        <p:txBody>
          <a:bodyPr anchor="ctr" anchorCtr="0">
            <a:noAutofit/>
          </a:bodyPr>
          <a:lstStyle>
            <a:lvl1pPr algn="l" defTabSz="457200" rtl="0" eaLnBrk="1" latinLnBrk="0" hangingPunct="1">
              <a:spcBef>
                <a:spcPct val="0"/>
              </a:spcBef>
              <a:buNone/>
              <a:defRPr sz="2000" b="0" kern="1200">
                <a:solidFill>
                  <a:schemeClr val="tx1"/>
                </a:solidFill>
                <a:latin typeface="+mj-lt"/>
                <a:ea typeface="+mj-ea"/>
                <a:cs typeface="+mj-cs"/>
              </a:defRPr>
            </a:lvl1pPr>
          </a:lstStyle>
          <a:p>
            <a:r>
              <a:rPr lang="en-US" sz="3200" b="1" dirty="0" smtClean="0"/>
              <a:t>THE EXPERIMENTAL ENTERPRISE</a:t>
            </a:r>
            <a:endParaRPr lang="en-US" sz="3200" b="1" dirty="0">
              <a:solidFill>
                <a:schemeClr val="accent4"/>
              </a:solidFill>
            </a:endParaRPr>
          </a:p>
        </p:txBody>
      </p:sp>
      <p:grpSp>
        <p:nvGrpSpPr>
          <p:cNvPr id="21" name="Group 20"/>
          <p:cNvGrpSpPr/>
          <p:nvPr/>
        </p:nvGrpSpPr>
        <p:grpSpPr>
          <a:xfrm>
            <a:off x="563728" y="1143915"/>
            <a:ext cx="4145008" cy="3236795"/>
            <a:chOff x="691588" y="1160961"/>
            <a:chExt cx="4145008" cy="3236795"/>
          </a:xfrm>
        </p:grpSpPr>
        <p:sp>
          <p:nvSpPr>
            <p:cNvPr id="7" name="Content Placeholder 5"/>
            <p:cNvSpPr txBox="1">
              <a:spLocks/>
            </p:cNvSpPr>
            <p:nvPr/>
          </p:nvSpPr>
          <p:spPr>
            <a:xfrm>
              <a:off x="691588" y="1943196"/>
              <a:ext cx="3708400" cy="745773"/>
            </a:xfrm>
            <a:prstGeom prst="rect">
              <a:avLst/>
            </a:prstGeom>
          </p:spPr>
          <p:txBody>
            <a:bodyPr anchor="ctr" anchorCtr="0"/>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10000"/>
                </a:lnSpc>
                <a:buNone/>
              </a:pPr>
              <a:r>
                <a:rPr lang="en-US" dirty="0" smtClean="0"/>
                <a:t>We need to both support investigative work and build a solid layer for production.</a:t>
              </a:r>
            </a:p>
          </p:txBody>
        </p:sp>
        <p:sp>
          <p:nvSpPr>
            <p:cNvPr id="8" name="Content Placeholder 5"/>
            <p:cNvSpPr txBox="1">
              <a:spLocks/>
            </p:cNvSpPr>
            <p:nvPr/>
          </p:nvSpPr>
          <p:spPr>
            <a:xfrm>
              <a:off x="691588" y="1160961"/>
              <a:ext cx="3708400" cy="722579"/>
            </a:xfrm>
            <a:prstGeom prst="rect">
              <a:avLst/>
            </a:prstGeom>
          </p:spPr>
          <p:txBody>
            <a:bodyPr anchor="b" anchorCtr="0"/>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10000"/>
                </a:lnSpc>
                <a:buNone/>
              </a:pPr>
              <a:r>
                <a:rPr lang="en-US" dirty="0" smtClean="0"/>
                <a:t>Data science allows us to </a:t>
              </a:r>
              <a:r>
                <a:rPr lang="en-US" dirty="0"/>
                <a:t>observe our experiments and respond to the changing </a:t>
              </a:r>
              <a:r>
                <a:rPr lang="en-US" dirty="0" smtClean="0"/>
                <a:t>environment.</a:t>
              </a:r>
              <a:endParaRPr lang="en-US" dirty="0"/>
            </a:p>
          </p:txBody>
        </p:sp>
        <p:sp>
          <p:nvSpPr>
            <p:cNvPr id="9" name="Content Placeholder 5"/>
            <p:cNvSpPr txBox="1">
              <a:spLocks/>
            </p:cNvSpPr>
            <p:nvPr/>
          </p:nvSpPr>
          <p:spPr>
            <a:xfrm>
              <a:off x="691588" y="3138568"/>
              <a:ext cx="3708400" cy="986462"/>
            </a:xfrm>
            <a:prstGeom prst="rect">
              <a:avLst/>
            </a:prstGeom>
          </p:spPr>
          <p:txBody>
            <a:bodyPr anchor="ctr" anchorCtr="0"/>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10000"/>
                </a:lnSpc>
                <a:buNone/>
              </a:pPr>
              <a:r>
                <a:rPr lang="en-US" dirty="0" smtClean="0"/>
                <a:t>The foundation of the experimental enterprise focuses on making infrastructure readily accessible.</a:t>
              </a:r>
              <a:endParaRPr lang="en-US" dirty="0"/>
            </a:p>
          </p:txBody>
        </p:sp>
        <p:sp>
          <p:nvSpPr>
            <p:cNvPr id="10" name="Left Bracket 9"/>
            <p:cNvSpPr/>
            <p:nvPr/>
          </p:nvSpPr>
          <p:spPr>
            <a:xfrm>
              <a:off x="4717262" y="1286942"/>
              <a:ext cx="119334" cy="468753"/>
            </a:xfrm>
            <a:prstGeom prst="leftBracket">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Left Bracket 10"/>
            <p:cNvSpPr/>
            <p:nvPr/>
          </p:nvSpPr>
          <p:spPr>
            <a:xfrm>
              <a:off x="4717262" y="1862233"/>
              <a:ext cx="119334" cy="899149"/>
            </a:xfrm>
            <a:prstGeom prst="leftBracket">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Left Bracket 11"/>
            <p:cNvSpPr/>
            <p:nvPr/>
          </p:nvSpPr>
          <p:spPr>
            <a:xfrm>
              <a:off x="4717262" y="2863724"/>
              <a:ext cx="119334" cy="1534032"/>
            </a:xfrm>
            <a:prstGeom prst="leftBracket">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6" name="Straight Connector 15"/>
            <p:cNvCxnSpPr>
              <a:stCxn id="10" idx="1"/>
              <a:endCxn id="8" idx="3"/>
            </p:cNvCxnSpPr>
            <p:nvPr/>
          </p:nvCxnSpPr>
          <p:spPr>
            <a:xfrm flipH="1">
              <a:off x="4399988" y="1521319"/>
              <a:ext cx="317274" cy="93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1"/>
              <a:endCxn id="7" idx="3"/>
            </p:cNvCxnSpPr>
            <p:nvPr/>
          </p:nvCxnSpPr>
          <p:spPr>
            <a:xfrm flipH="1">
              <a:off x="4399988" y="2311808"/>
              <a:ext cx="317274" cy="4275"/>
            </a:xfrm>
            <a:prstGeom prst="line">
              <a:avLst/>
            </a:prstGeom>
            <a:ln>
              <a:solidFill>
                <a:srgbClr val="67738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2" idx="1"/>
              <a:endCxn id="9" idx="3"/>
            </p:cNvCxnSpPr>
            <p:nvPr/>
          </p:nvCxnSpPr>
          <p:spPr>
            <a:xfrm flipH="1">
              <a:off x="4399988" y="3630740"/>
              <a:ext cx="317274" cy="1059"/>
            </a:xfrm>
            <a:prstGeom prst="line">
              <a:avLst/>
            </a:prstGeom>
            <a:ln>
              <a:solidFill>
                <a:srgbClr val="67738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32907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BECOME DATA NATIVE</a:t>
            </a:r>
            <a:endParaRPr lang="en-US" dirty="0"/>
          </a:p>
        </p:txBody>
      </p:sp>
      <p:sp>
        <p:nvSpPr>
          <p:cNvPr id="7" name="Content Placeholder 6"/>
          <p:cNvSpPr>
            <a:spLocks noGrp="1"/>
          </p:cNvSpPr>
          <p:nvPr>
            <p:ph sz="half" idx="2"/>
          </p:nvPr>
        </p:nvSpPr>
        <p:spPr/>
        <p:txBody>
          <a:bodyPr/>
          <a:lstStyle/>
          <a:p>
            <a:r>
              <a:rPr lang="en-US" dirty="0"/>
              <a:t>Can only win with situational </a:t>
            </a:r>
            <a:r>
              <a:rPr lang="en-US" dirty="0" smtClean="0"/>
              <a:t>awareness</a:t>
            </a:r>
            <a:endParaRPr lang="en-US" dirty="0"/>
          </a:p>
          <a:p>
            <a:r>
              <a:rPr lang="en-US" dirty="0"/>
              <a:t>New architectures offer new opportunities</a:t>
            </a:r>
          </a:p>
          <a:p>
            <a:r>
              <a:rPr lang="en-US" dirty="0" smtClean="0"/>
              <a:t>Creation </a:t>
            </a:r>
            <a:r>
              <a:rPr lang="en-US" dirty="0"/>
              <a:t>of data-driven value requires new </a:t>
            </a:r>
            <a:r>
              <a:rPr lang="en-US" dirty="0" smtClean="0"/>
              <a:t>approach</a:t>
            </a:r>
            <a:endParaRPr lang="en-US" dirty="0"/>
          </a:p>
          <a:p>
            <a:r>
              <a:rPr lang="en-US" dirty="0"/>
              <a:t>Business must </a:t>
            </a:r>
            <a:r>
              <a:rPr lang="en-US" dirty="0" smtClean="0"/>
              <a:t>lead, and </a:t>
            </a:r>
            <a:r>
              <a:rPr lang="en-US" dirty="0"/>
              <a:t>understand the </a:t>
            </a:r>
            <a:r>
              <a:rPr lang="en-US" dirty="0" smtClean="0"/>
              <a:t>potential of </a:t>
            </a:r>
            <a:r>
              <a:rPr lang="en-US" dirty="0"/>
              <a:t>the technology</a:t>
            </a:r>
          </a:p>
          <a:p>
            <a:endParaRPr lang="en-US" dirty="0"/>
          </a:p>
        </p:txBody>
      </p:sp>
    </p:spTree>
    <p:extLst>
      <p:ext uri="{BB962C8B-B14F-4D97-AF65-F5344CB8AC3E}">
        <p14:creationId xmlns:p14="http://schemas.microsoft.com/office/powerpoint/2010/main" val="3019407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Edd Dumbill</a:t>
            </a:r>
          </a:p>
          <a:p>
            <a:r>
              <a:rPr lang="en-US" dirty="0" err="1" smtClean="0"/>
              <a:t>edd@svds.com</a:t>
            </a:r>
            <a:endParaRPr lang="en-US" dirty="0" smtClean="0"/>
          </a:p>
          <a:p>
            <a:r>
              <a:rPr lang="en-US" dirty="0" smtClean="0"/>
              <a:t>@</a:t>
            </a:r>
            <a:r>
              <a:rPr lang="en-US" dirty="0" err="1" smtClean="0"/>
              <a:t>edd</a:t>
            </a:r>
            <a:endParaRPr lang="en-US" dirty="0" smtClean="0"/>
          </a:p>
          <a:p>
            <a:r>
              <a:rPr lang="en-US" dirty="0" smtClean="0"/>
              <a:t>@</a:t>
            </a:r>
            <a:r>
              <a:rPr lang="en-US" dirty="0" err="1" smtClean="0"/>
              <a:t>SVDataScience</a:t>
            </a:r>
            <a:endParaRPr lang="en-US" dirty="0"/>
          </a:p>
        </p:txBody>
      </p:sp>
      <p:sp>
        <p:nvSpPr>
          <p:cNvPr id="4" name="Text Placeholder 3"/>
          <p:cNvSpPr>
            <a:spLocks noGrp="1"/>
          </p:cNvSpPr>
          <p:nvPr>
            <p:ph type="body" sz="quarter" idx="10"/>
          </p:nvPr>
        </p:nvSpPr>
        <p:spPr>
          <a:xfrm>
            <a:off x="6438144" y="3250628"/>
            <a:ext cx="2423282" cy="1424559"/>
          </a:xfrm>
        </p:spPr>
        <p:txBody>
          <a:bodyPr/>
          <a:lstStyle/>
          <a:p>
            <a:r>
              <a:rPr lang="en-US" dirty="0" smtClean="0"/>
              <a:t>Yes, we’re hiring!</a:t>
            </a:r>
          </a:p>
          <a:p>
            <a:r>
              <a:rPr lang="en-US" b="1" dirty="0" err="1" smtClean="0"/>
              <a:t>info@svds.com</a:t>
            </a:r>
            <a:endParaRPr lang="en-US" b="1" dirty="0" smtClean="0"/>
          </a:p>
          <a:p>
            <a:endParaRPr lang="en-US" dirty="0" smtClean="0"/>
          </a:p>
          <a:p>
            <a:r>
              <a:rPr lang="en-US" dirty="0" smtClean="0"/>
              <a:t>Want these slides? Go to:</a:t>
            </a:r>
          </a:p>
          <a:p>
            <a:r>
              <a:rPr lang="en-US" b="1" dirty="0" err="1" smtClean="0"/>
              <a:t>svds.com</a:t>
            </a:r>
            <a:r>
              <a:rPr lang="en-US" b="1" dirty="0" smtClean="0"/>
              <a:t>/</a:t>
            </a:r>
            <a:r>
              <a:rPr lang="en-US" b="1" dirty="0" smtClean="0"/>
              <a:t>StrataUK2015</a:t>
            </a:r>
            <a:endParaRPr lang="en-US" b="1" dirty="0"/>
          </a:p>
        </p:txBody>
      </p:sp>
    </p:spTree>
    <p:extLst>
      <p:ext uri="{BB962C8B-B14F-4D97-AF65-F5344CB8AC3E}">
        <p14:creationId xmlns:p14="http://schemas.microsoft.com/office/powerpoint/2010/main" val="1864338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p:txBody>
          <a:bodyPr/>
          <a:lstStyle/>
          <a:p>
            <a:r>
              <a:rPr lang="en-US" dirty="0" smtClean="0"/>
              <a:t>How </a:t>
            </a:r>
            <a:r>
              <a:rPr lang="en-US" dirty="0" smtClean="0"/>
              <a:t>we used to think about </a:t>
            </a:r>
            <a:r>
              <a:rPr lang="en-US" dirty="0" smtClean="0"/>
              <a:t>data</a:t>
            </a:r>
          </a:p>
          <a:p>
            <a:r>
              <a:rPr lang="en-US" dirty="0"/>
              <a:t>Why </a:t>
            </a:r>
            <a:r>
              <a:rPr lang="en-US" dirty="0" smtClean="0"/>
              <a:t>big data </a:t>
            </a:r>
            <a:r>
              <a:rPr lang="en-US" dirty="0"/>
              <a:t>is </a:t>
            </a:r>
            <a:r>
              <a:rPr lang="en-US" dirty="0" smtClean="0"/>
              <a:t>a </a:t>
            </a:r>
            <a:r>
              <a:rPr lang="en-US" dirty="0"/>
              <a:t>big </a:t>
            </a:r>
            <a:r>
              <a:rPr lang="en-US" dirty="0" smtClean="0"/>
              <a:t>deal</a:t>
            </a:r>
            <a:endParaRPr lang="en-US" dirty="0" smtClean="0"/>
          </a:p>
          <a:p>
            <a:r>
              <a:rPr lang="en-US" dirty="0" smtClean="0"/>
              <a:t>Data strategy</a:t>
            </a:r>
          </a:p>
          <a:p>
            <a:r>
              <a:rPr lang="en-US" dirty="0" smtClean="0"/>
              <a:t>New </a:t>
            </a:r>
            <a:r>
              <a:rPr lang="en-US" dirty="0" smtClean="0"/>
              <a:t>platforms have new characteristics</a:t>
            </a:r>
          </a:p>
          <a:p>
            <a:r>
              <a:rPr lang="en-US" dirty="0" smtClean="0"/>
              <a:t>Data value chain</a:t>
            </a:r>
          </a:p>
          <a:p>
            <a:r>
              <a:rPr lang="en-US" dirty="0" smtClean="0"/>
              <a:t>Building </a:t>
            </a:r>
            <a:r>
              <a:rPr lang="en-US" dirty="0" smtClean="0"/>
              <a:t>for experiments</a:t>
            </a:r>
          </a:p>
          <a:p>
            <a:endParaRPr lang="en-US" dirty="0"/>
          </a:p>
        </p:txBody>
      </p:sp>
      <p:sp>
        <p:nvSpPr>
          <p:cNvPr id="11" name="Text Placeholder 10"/>
          <p:cNvSpPr>
            <a:spLocks noGrp="1"/>
          </p:cNvSpPr>
          <p:nvPr>
            <p:ph type="body" sz="quarter" idx="10"/>
          </p:nvPr>
        </p:nvSpPr>
        <p:spPr/>
        <p:txBody>
          <a:bodyPr/>
          <a:lstStyle/>
          <a:p>
            <a:r>
              <a:rPr lang="en-US" dirty="0" smtClean="0"/>
              <a:t>overview</a:t>
            </a:r>
            <a:endParaRPr lang="en-US" dirty="0"/>
          </a:p>
        </p:txBody>
      </p:sp>
    </p:spTree>
    <p:extLst>
      <p:ext uri="{BB962C8B-B14F-4D97-AF65-F5344CB8AC3E}">
        <p14:creationId xmlns:p14="http://schemas.microsoft.com/office/powerpoint/2010/main" val="617043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0" y="1196091"/>
            <a:ext cx="5425060" cy="1354986"/>
          </a:xfrm>
        </p:spPr>
        <p:txBody>
          <a:bodyPr/>
          <a:lstStyle/>
          <a:p>
            <a:r>
              <a:rPr lang="en-US" dirty="0" smtClean="0"/>
              <a:t>“Data </a:t>
            </a:r>
            <a:r>
              <a:rPr lang="en-US" dirty="0" smtClean="0"/>
              <a:t>strategy is not for the faint of </a:t>
            </a:r>
            <a:r>
              <a:rPr lang="en-US" dirty="0" smtClean="0"/>
              <a:t>heart”</a:t>
            </a:r>
            <a:endParaRPr lang="en-US" baseline="30000" dirty="0"/>
          </a:p>
        </p:txBody>
      </p:sp>
      <p:sp>
        <p:nvSpPr>
          <p:cNvPr id="7" name="TextBox 6"/>
          <p:cNvSpPr txBox="1"/>
          <p:nvPr/>
        </p:nvSpPr>
        <p:spPr>
          <a:xfrm>
            <a:off x="258923" y="4318554"/>
            <a:ext cx="7829348" cy="400110"/>
          </a:xfrm>
          <a:prstGeom prst="rect">
            <a:avLst/>
          </a:prstGeom>
          <a:noFill/>
        </p:spPr>
        <p:txBody>
          <a:bodyPr wrap="square" rtlCol="0">
            <a:spAutoFit/>
          </a:bodyPr>
          <a:lstStyle/>
          <a:p>
            <a:pPr marL="111125" indent="-111125">
              <a:tabLst>
                <a:tab pos="111125" algn="l"/>
              </a:tabLst>
            </a:pPr>
            <a:r>
              <a:rPr lang="en-US" sz="1000" baseline="30000" dirty="0" smtClean="0">
                <a:solidFill>
                  <a:schemeClr val="bg1"/>
                </a:solidFill>
                <a:latin typeface="Open Sans"/>
                <a:cs typeface="Open Sans"/>
              </a:rPr>
              <a:t>1</a:t>
            </a:r>
            <a:r>
              <a:rPr lang="en-US" sz="1000" dirty="0" smtClean="0">
                <a:solidFill>
                  <a:schemeClr val="bg1"/>
                </a:solidFill>
                <a:latin typeface="Open Sans"/>
                <a:cs typeface="Open Sans"/>
              </a:rPr>
              <a:t>	Creating </a:t>
            </a:r>
            <a:r>
              <a:rPr lang="en-US" sz="1000" dirty="0">
                <a:solidFill>
                  <a:schemeClr val="bg1"/>
                </a:solidFill>
                <a:latin typeface="Open Sans"/>
                <a:cs typeface="Open Sans"/>
              </a:rPr>
              <a:t>an Enterprise Data Strategy; Wayne </a:t>
            </a:r>
            <a:r>
              <a:rPr lang="en-US" sz="1000" dirty="0" err="1">
                <a:solidFill>
                  <a:schemeClr val="bg1"/>
                </a:solidFill>
                <a:latin typeface="Open Sans"/>
                <a:cs typeface="Open Sans"/>
              </a:rPr>
              <a:t>Eckerson</a:t>
            </a:r>
            <a:r>
              <a:rPr lang="en-US" sz="1000" dirty="0">
                <a:solidFill>
                  <a:schemeClr val="bg1"/>
                </a:solidFill>
                <a:latin typeface="Open Sans"/>
                <a:cs typeface="Open Sans"/>
              </a:rPr>
              <a:t> - http://</a:t>
            </a:r>
            <a:r>
              <a:rPr lang="en-US" sz="1000" dirty="0" err="1">
                <a:solidFill>
                  <a:schemeClr val="bg1"/>
                </a:solidFill>
                <a:latin typeface="Open Sans"/>
                <a:cs typeface="Open Sans"/>
              </a:rPr>
              <a:t>www.slideshare.net</a:t>
            </a:r>
            <a:r>
              <a:rPr lang="en-US" sz="1000" dirty="0">
                <a:solidFill>
                  <a:schemeClr val="bg1"/>
                </a:solidFill>
                <a:latin typeface="Open Sans"/>
                <a:cs typeface="Open Sans"/>
              </a:rPr>
              <a:t>/</a:t>
            </a:r>
            <a:r>
              <a:rPr lang="en-US" sz="1000" dirty="0" err="1">
                <a:solidFill>
                  <a:schemeClr val="bg1"/>
                </a:solidFill>
                <a:latin typeface="Open Sans"/>
                <a:cs typeface="Open Sans"/>
              </a:rPr>
              <a:t>Dataversity</a:t>
            </a:r>
            <a:r>
              <a:rPr lang="en-US" sz="1000" dirty="0">
                <a:solidFill>
                  <a:schemeClr val="bg1"/>
                </a:solidFill>
                <a:latin typeface="Open Sans"/>
                <a:cs typeface="Open Sans"/>
              </a:rPr>
              <a:t>/creating-an-enterprise-data-strategy</a:t>
            </a:r>
          </a:p>
          <a:p>
            <a:endParaRPr lang="en-US" sz="1000" dirty="0">
              <a:solidFill>
                <a:schemeClr val="bg1"/>
              </a:solidFill>
            </a:endParaRPr>
          </a:p>
        </p:txBody>
      </p:sp>
    </p:spTree>
    <p:extLst>
      <p:ext uri="{BB962C8B-B14F-4D97-AF65-F5344CB8AC3E}">
        <p14:creationId xmlns:p14="http://schemas.microsoft.com/office/powerpoint/2010/main" val="349451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IS There an Alternative?</a:t>
            </a:r>
            <a:endParaRPr lang="en-US" dirty="0"/>
          </a:p>
        </p:txBody>
      </p:sp>
      <p:sp>
        <p:nvSpPr>
          <p:cNvPr id="6" name="Content Placeholder 5"/>
          <p:cNvSpPr txBox="1">
            <a:spLocks/>
          </p:cNvSpPr>
          <p:nvPr/>
        </p:nvSpPr>
        <p:spPr>
          <a:xfrm>
            <a:off x="4802230" y="205977"/>
            <a:ext cx="4223097" cy="4033309"/>
          </a:xfrm>
          <a:prstGeom prst="rect">
            <a:avLst/>
          </a:prstGeom>
        </p:spPr>
        <p:txBody>
          <a:bodyPr>
            <a:noAutofit/>
          </a:bodyPr>
          <a:lstStyle>
            <a:lvl1pPr marL="342900" indent="-34290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1600" dirty="0" smtClean="0">
                <a:latin typeface="+mj-lt"/>
                <a:cs typeface="Open Sans"/>
              </a:rPr>
              <a:t>In </a:t>
            </a:r>
            <a:r>
              <a:rPr lang="en-US" sz="1600" dirty="0">
                <a:latin typeface="+mj-lt"/>
                <a:cs typeface="Open Sans"/>
              </a:rPr>
              <a:t>today’s competitive environment, data must serve the </a:t>
            </a:r>
            <a:r>
              <a:rPr lang="en-US" sz="1600" b="1" dirty="0">
                <a:solidFill>
                  <a:schemeClr val="accent2"/>
                </a:solidFill>
                <a:latin typeface="+mj-lt"/>
                <a:cs typeface="Open Sans"/>
              </a:rPr>
              <a:t>strategic imperatives</a:t>
            </a:r>
            <a:r>
              <a:rPr lang="en-US" sz="1600" dirty="0">
                <a:solidFill>
                  <a:schemeClr val="accent2"/>
                </a:solidFill>
                <a:latin typeface="+mj-lt"/>
                <a:cs typeface="Open Sans"/>
              </a:rPr>
              <a:t> </a:t>
            </a:r>
            <a:r>
              <a:rPr lang="en-US" sz="1600" dirty="0">
                <a:latin typeface="+mj-lt"/>
                <a:cs typeface="Open Sans"/>
              </a:rPr>
              <a:t>of a </a:t>
            </a:r>
            <a:r>
              <a:rPr lang="en-US" sz="1600" dirty="0" smtClean="0">
                <a:latin typeface="+mj-lt"/>
                <a:cs typeface="Open Sans"/>
              </a:rPr>
              <a:t>business—the </a:t>
            </a:r>
            <a:r>
              <a:rPr lang="en-US" sz="1600" dirty="0">
                <a:latin typeface="+mj-lt"/>
                <a:cs typeface="Open Sans"/>
              </a:rPr>
              <a:t>key </a:t>
            </a:r>
            <a:r>
              <a:rPr lang="en-US" sz="1600" dirty="0" smtClean="0">
                <a:latin typeface="+mj-lt"/>
                <a:cs typeface="Open Sans"/>
              </a:rPr>
              <a:t>aspirations </a:t>
            </a:r>
            <a:r>
              <a:rPr lang="en-US" sz="1600" dirty="0">
                <a:latin typeface="+mj-lt"/>
                <a:cs typeface="Open Sans"/>
              </a:rPr>
              <a:t>that define the future vision for an organization. </a:t>
            </a:r>
          </a:p>
          <a:p>
            <a:pPr marL="0" indent="0">
              <a:spcBef>
                <a:spcPts val="1200"/>
              </a:spcBef>
              <a:buNone/>
            </a:pPr>
            <a:r>
              <a:rPr lang="en-US" sz="1600" dirty="0">
                <a:latin typeface="+mj-lt"/>
                <a:cs typeface="Open Sans"/>
              </a:rPr>
              <a:t>A modern data strategy is a roadmap to enable </a:t>
            </a:r>
            <a:r>
              <a:rPr lang="en-US" sz="1600" b="1" dirty="0">
                <a:solidFill>
                  <a:srgbClr val="0055A7"/>
                </a:solidFill>
                <a:latin typeface="+mj-lt"/>
                <a:cs typeface="Open Sans"/>
              </a:rPr>
              <a:t>data-driven decision-</a:t>
            </a:r>
            <a:r>
              <a:rPr lang="en-US" sz="1600" b="1" dirty="0" smtClean="0">
                <a:solidFill>
                  <a:srgbClr val="0055A7"/>
                </a:solidFill>
                <a:latin typeface="+mj-lt"/>
                <a:cs typeface="Open Sans"/>
              </a:rPr>
              <a:t>making</a:t>
            </a:r>
            <a:r>
              <a:rPr lang="en-US" sz="1600" b="1" dirty="0" smtClean="0">
                <a:solidFill>
                  <a:schemeClr val="accent2"/>
                </a:solidFill>
                <a:latin typeface="+mj-lt"/>
                <a:cs typeface="Open Sans"/>
              </a:rPr>
              <a:t> </a:t>
            </a:r>
            <a:r>
              <a:rPr lang="en-US" sz="1600" dirty="0" smtClean="0">
                <a:latin typeface="+mj-lt"/>
                <a:cs typeface="Open Sans"/>
              </a:rPr>
              <a:t>and </a:t>
            </a:r>
            <a:r>
              <a:rPr lang="en-US" sz="1600" b="1" dirty="0">
                <a:solidFill>
                  <a:schemeClr val="accent2"/>
                </a:solidFill>
                <a:latin typeface="+mj-lt"/>
                <a:cs typeface="Open Sans"/>
              </a:rPr>
              <a:t>applications</a:t>
            </a:r>
            <a:r>
              <a:rPr lang="en-US" sz="1600" dirty="0">
                <a:latin typeface="+mj-lt"/>
                <a:cs typeface="Open Sans"/>
              </a:rPr>
              <a:t> </a:t>
            </a:r>
            <a:r>
              <a:rPr lang="en-US" sz="1600" dirty="0" smtClean="0">
                <a:latin typeface="+mj-lt"/>
                <a:cs typeface="Open Sans"/>
              </a:rPr>
              <a:t>that </a:t>
            </a:r>
            <a:r>
              <a:rPr lang="en-US" sz="1600" dirty="0">
                <a:latin typeface="+mj-lt"/>
                <a:cs typeface="Open Sans"/>
              </a:rPr>
              <a:t>helps an enterprise achieve its strategic imperatives. </a:t>
            </a:r>
          </a:p>
          <a:p>
            <a:pPr marL="0" indent="0">
              <a:spcBef>
                <a:spcPts val="1200"/>
              </a:spcBef>
              <a:buNone/>
            </a:pPr>
            <a:r>
              <a:rPr lang="en-US" sz="1600" dirty="0">
                <a:latin typeface="+mj-lt"/>
                <a:cs typeface="Open Sans"/>
              </a:rPr>
              <a:t>An effective data strategy helps an enterprise make technology choices, grounded in </a:t>
            </a:r>
            <a:r>
              <a:rPr lang="en-US" sz="1600" b="1" dirty="0">
                <a:solidFill>
                  <a:schemeClr val="accent1"/>
                </a:solidFill>
                <a:latin typeface="+mj-lt"/>
                <a:cs typeface="Open Sans"/>
              </a:rPr>
              <a:t>business priorities</a:t>
            </a:r>
            <a:r>
              <a:rPr lang="en-US" sz="1600" dirty="0">
                <a:latin typeface="+mj-lt"/>
                <a:cs typeface="Open Sans"/>
              </a:rPr>
              <a:t>, to get the most value from their data. </a:t>
            </a:r>
          </a:p>
        </p:txBody>
      </p:sp>
    </p:spTree>
    <p:extLst>
      <p:ext uri="{BB962C8B-B14F-4D97-AF65-F5344CB8AC3E}">
        <p14:creationId xmlns:p14="http://schemas.microsoft.com/office/powerpoint/2010/main" val="191865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smtClean="0"/>
              <a:t>CONNECTING TECHNOLOGY AND BUSINESS VALUE</a:t>
            </a:r>
            <a:endParaRPr lang="en-US" dirty="0"/>
          </a:p>
        </p:txBody>
      </p:sp>
      <p:sp>
        <p:nvSpPr>
          <p:cNvPr id="3" name="Content Placeholder 2"/>
          <p:cNvSpPr>
            <a:spLocks noGrp="1"/>
          </p:cNvSpPr>
          <p:nvPr>
            <p:ph sz="half" idx="2"/>
          </p:nvPr>
        </p:nvSpPr>
        <p:spPr>
          <a:xfrm>
            <a:off x="1879977" y="1332018"/>
            <a:ext cx="6806823" cy="3132034"/>
          </a:xfrm>
        </p:spPr>
        <p:txBody>
          <a:bodyPr/>
          <a:lstStyle/>
          <a:p>
            <a:pPr marL="0" indent="0">
              <a:buNone/>
            </a:pPr>
            <a:r>
              <a:rPr lang="en-US" dirty="0"/>
              <a:t>If you find that you can’t articulate how the cost of your data systems relates to the benefits </a:t>
            </a:r>
            <a:r>
              <a:rPr lang="en-US" dirty="0" smtClean="0"/>
              <a:t>to your </a:t>
            </a:r>
            <a:r>
              <a:rPr lang="en-US" dirty="0"/>
              <a:t>business, or if you can’t articulate how your technology philosophy enables your business aspirations, then your </a:t>
            </a:r>
            <a:r>
              <a:rPr lang="en-US" dirty="0" smtClean="0"/>
              <a:t>organization would </a:t>
            </a:r>
            <a:r>
              <a:rPr lang="en-US" dirty="0"/>
              <a:t>almost certainly benefit from data strategy.</a:t>
            </a:r>
          </a:p>
        </p:txBody>
      </p:sp>
    </p:spTree>
    <p:extLst>
      <p:ext uri="{BB962C8B-B14F-4D97-AF65-F5344CB8AC3E}">
        <p14:creationId xmlns:p14="http://schemas.microsoft.com/office/powerpoint/2010/main" val="383828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p:txBody>
          <a:bodyPr/>
          <a:lstStyle/>
          <a:p>
            <a:pPr marL="0" indent="0">
              <a:buNone/>
            </a:pPr>
            <a:r>
              <a:rPr lang="en-US" sz="3600" b="1" dirty="0" smtClean="0"/>
              <a:t>POP QUIZ</a:t>
            </a:r>
            <a:endParaRPr lang="en-US" sz="1800" dirty="0" smtClean="0"/>
          </a:p>
          <a:p>
            <a:r>
              <a:rPr lang="en-US" sz="1800" dirty="0" smtClean="0"/>
              <a:t>Do you </a:t>
            </a:r>
            <a:r>
              <a:rPr lang="en-US" sz="1800" dirty="0"/>
              <a:t>feel </a:t>
            </a:r>
            <a:r>
              <a:rPr lang="en-US" sz="1800" dirty="0" smtClean="0"/>
              <a:t>like the technology leadership in your organization </a:t>
            </a:r>
            <a:r>
              <a:rPr lang="en-US" sz="1800" dirty="0" smtClean="0"/>
              <a:t>prioritizes </a:t>
            </a:r>
            <a:r>
              <a:rPr lang="en-US" sz="1800" dirty="0" smtClean="0"/>
              <a:t>investments to meet the ambitions of the business?</a:t>
            </a:r>
          </a:p>
          <a:p>
            <a:r>
              <a:rPr lang="en-US" sz="1800" dirty="0" smtClean="0"/>
              <a:t>Can your </a:t>
            </a:r>
            <a:r>
              <a:rPr lang="en-US" sz="1800" dirty="0"/>
              <a:t>organization </a:t>
            </a:r>
            <a:r>
              <a:rPr lang="en-US" sz="1800" dirty="0" smtClean="0"/>
              <a:t>clearly </a:t>
            </a:r>
            <a:r>
              <a:rPr lang="en-US" sz="1800" dirty="0"/>
              <a:t>articulate the business impact of the data and technology investments it makes?</a:t>
            </a:r>
          </a:p>
          <a:p>
            <a:pPr marL="0" indent="0">
              <a:buNone/>
            </a:pPr>
            <a:endParaRPr lang="en-US" sz="1800" dirty="0"/>
          </a:p>
        </p:txBody>
      </p:sp>
      <p:sp>
        <p:nvSpPr>
          <p:cNvPr id="12" name="Text Placeholder 11"/>
          <p:cNvSpPr>
            <a:spLocks noGrp="1"/>
          </p:cNvSpPr>
          <p:nvPr>
            <p:ph type="body" sz="quarter" idx="10"/>
          </p:nvPr>
        </p:nvSpPr>
        <p:spPr/>
        <p:txBody>
          <a:bodyPr/>
          <a:lstStyle/>
          <a:p>
            <a:r>
              <a:rPr lang="en-US" sz="2800" dirty="0" smtClean="0"/>
              <a:t>Articulating the business impact of data &amp; Technology</a:t>
            </a:r>
            <a:endParaRPr lang="en-US" sz="2800" dirty="0"/>
          </a:p>
        </p:txBody>
      </p:sp>
    </p:spTree>
    <p:extLst>
      <p:ext uri="{BB962C8B-B14F-4D97-AF65-F5344CB8AC3E}">
        <p14:creationId xmlns:p14="http://schemas.microsoft.com/office/powerpoint/2010/main" val="140285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nervous_system.jpg"/>
          <p:cNvPicPr>
            <a:picLocks noChangeAspect="1"/>
          </p:cNvPicPr>
          <p:nvPr/>
        </p:nvPicPr>
        <p:blipFill rotWithShape="1">
          <a:blip r:embed="rId2" cstate="print">
            <a:extLst>
              <a:ext uri="{28A0092B-C50C-407E-A947-70E740481C1C}">
                <a14:useLocalDpi xmlns:a14="http://schemas.microsoft.com/office/drawing/2010/main" val="0"/>
              </a:ext>
            </a:extLst>
          </a:blip>
          <a:srcRect t="159" b="159"/>
          <a:stretch/>
        </p:blipFill>
        <p:spPr>
          <a:xfrm>
            <a:off x="1569764" y="420968"/>
            <a:ext cx="6004471" cy="3989580"/>
          </a:xfrm>
          <a:prstGeom prst="rect">
            <a:avLst/>
          </a:prstGeom>
          <a:effectLst>
            <a:outerShdw blurRad="292100" dist="139700" dir="2700000" algn="tl" rotWithShape="0">
              <a:srgbClr val="333333">
                <a:alpha val="65000"/>
              </a:srgbClr>
            </a:outerShdw>
          </a:effectLst>
        </p:spPr>
      </p:pic>
      <p:pic>
        <p:nvPicPr>
          <p:cNvPr id="3" name="Picture 2" descr="IPhone_5c_color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707" y="3288637"/>
            <a:ext cx="962543" cy="771224"/>
          </a:xfrm>
          <a:prstGeom prst="rect">
            <a:avLst/>
          </a:prstGeom>
          <a:ln>
            <a:noFill/>
          </a:ln>
          <a:effectLst>
            <a:outerShdw blurRad="292100" dist="139700" dir="2700000" algn="tl" rotWithShape="0">
              <a:srgbClr val="333333">
                <a:alpha val="65000"/>
              </a:srgbClr>
            </a:outerShdw>
          </a:effectLst>
        </p:spPr>
      </p:pic>
      <p:pic>
        <p:nvPicPr>
          <p:cNvPr id="4" name="Picture 3" descr="Popular_Social_Networks,_Gavin_Llewellyn,_C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773" y="3288637"/>
            <a:ext cx="943709" cy="771224"/>
          </a:xfrm>
          <a:prstGeom prst="rect">
            <a:avLst/>
          </a:prstGeom>
          <a:ln>
            <a:noFill/>
          </a:ln>
          <a:effectLst>
            <a:outerShdw blurRad="292100" dist="139700" dir="2700000" algn="tl" rotWithShape="0">
              <a:srgbClr val="333333">
                <a:alpha val="65000"/>
              </a:srgbClr>
            </a:outerShdw>
          </a:effectLst>
        </p:spPr>
      </p:pic>
      <p:pic>
        <p:nvPicPr>
          <p:cNvPr id="5" name="Picture 4" descr="mediu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3063" y="3288637"/>
            <a:ext cx="935778" cy="7712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060183" y="781692"/>
            <a:ext cx="3023634" cy="369332"/>
          </a:xfrm>
          <a:prstGeom prst="rect">
            <a:avLst/>
          </a:prstGeom>
        </p:spPr>
        <p:txBody>
          <a:bodyPr wrap="none">
            <a:spAutoFit/>
          </a:bodyPr>
          <a:lstStyle/>
          <a:p>
            <a:r>
              <a:rPr lang="en-US" b="1" dirty="0" smtClean="0">
                <a:solidFill>
                  <a:schemeClr val="bg1"/>
                </a:solidFill>
                <a:effectLst>
                  <a:outerShdw blurRad="50800" dist="38100" dir="2700000" algn="tl" rotWithShape="0">
                    <a:prstClr val="black">
                      <a:alpha val="40000"/>
                    </a:prstClr>
                  </a:outerShdw>
                </a:effectLst>
              </a:rPr>
              <a:t>DIGITAL NERVOUS SYSTEM</a:t>
            </a: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81103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Custom 2">
      <a:dk1>
        <a:srgbClr val="091D32"/>
      </a:dk1>
      <a:lt1>
        <a:sysClr val="window" lastClr="FFFFFF"/>
      </a:lt1>
      <a:dk2>
        <a:srgbClr val="677385"/>
      </a:dk2>
      <a:lt2>
        <a:srgbClr val="ECEFF0"/>
      </a:lt2>
      <a:accent1>
        <a:srgbClr val="0055A7"/>
      </a:accent1>
      <a:accent2>
        <a:srgbClr val="FF9700"/>
      </a:accent2>
      <a:accent3>
        <a:srgbClr val="26C5ED"/>
      </a:accent3>
      <a:accent4>
        <a:srgbClr val="D34100"/>
      </a:accent4>
      <a:accent5>
        <a:srgbClr val="00B35D"/>
      </a:accent5>
      <a:accent6>
        <a:srgbClr val="A7AFBB"/>
      </a:accent6>
      <a:hlink>
        <a:srgbClr val="0055A7"/>
      </a:hlink>
      <a:folHlink>
        <a:srgbClr val="26C5ED"/>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15296</TotalTime>
  <Words>1404</Words>
  <Application>Microsoft Macintosh PowerPoint</Application>
  <PresentationFormat>On-screen Show (16:9)</PresentationFormat>
  <Paragraphs>233</Paragraphs>
  <Slides>33</Slides>
  <Notes>12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IT AIN’T WHAT YOU DO TO DATA…  IT’S WHAT YOU DO WITH IT</vt:lpstr>
      <vt:lpstr>PowerPoint Presentation</vt:lpstr>
      <vt:lpstr>PowerPoint Presentation</vt:lpstr>
      <vt:lpstr>PowerPoint Presentation</vt:lpstr>
      <vt:lpstr>PowerPoint Presentation</vt:lpstr>
      <vt:lpstr>PowerPoint Presentation</vt:lpstr>
      <vt:lpstr>CONNECTING TECHNOLOGY AND BUSINESS VALUE</vt:lpstr>
      <vt:lpstr>PowerPoint Presentation</vt:lpstr>
      <vt:lpstr>PowerPoint Presentation</vt:lpstr>
      <vt:lpstr>PowerPoint Presentation</vt:lpstr>
      <vt:lpstr>PowerPoint Presentation</vt:lpstr>
      <vt:lpstr>PowerPoint Presentation</vt:lpstr>
      <vt:lpstr>Conventional Wisdom: 10 THINGS A DATA STRATEGY SHOULD INCLUDE2</vt:lpstr>
      <vt:lpstr>PowerPoint Presentation</vt:lpstr>
      <vt:lpstr>PowerPoint Presentation</vt:lpstr>
      <vt:lpstr>BEGIN WITH THE BUSINESS</vt:lpstr>
      <vt:lpstr>PowerPoint Presentation</vt:lpstr>
      <vt:lpstr>PowerPoint Presentation</vt:lpstr>
      <vt:lpstr>PowerPoint Presentation</vt:lpstr>
      <vt:lpstr>DELAYING DECISIONS… </vt:lpstr>
      <vt:lpstr>PowerPoint Presentation</vt:lpstr>
      <vt:lpstr>PowerPoint Presentation</vt:lpstr>
      <vt:lpstr>PowerPoint Presentation</vt:lpstr>
      <vt:lpstr>PowerPoint Presentation</vt:lpstr>
      <vt:lpstr>PowerPoint Presentation</vt:lpstr>
      <vt:lpstr>PowerPoint Presentation</vt:lpstr>
      <vt:lpstr>DATA STRATEGY AND THE CDO</vt:lpstr>
      <vt:lpstr>CDO Report</vt:lpstr>
      <vt:lpstr>PowerPoint Presentation</vt:lpstr>
      <vt:lpstr>PowerPoint Presentation</vt:lpstr>
      <vt:lpstr>PowerPoint Presentation</vt:lpstr>
      <vt:lpstr>BECOME DATA NATIVE</vt:lpstr>
      <vt:lpstr>PowerPoint Presentation</vt:lpstr>
    </vt:vector>
  </TitlesOfParts>
  <Company>SVDS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Steele</dc:creator>
  <cp:lastModifiedBy>Edmund Dumbill</cp:lastModifiedBy>
  <cp:revision>242</cp:revision>
  <dcterms:created xsi:type="dcterms:W3CDTF">2014-08-11T19:12:04Z</dcterms:created>
  <dcterms:modified xsi:type="dcterms:W3CDTF">2015-05-03T11:02:57Z</dcterms:modified>
</cp:coreProperties>
</file>